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94" r:id="rId5"/>
    <p:sldId id="288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7A2E"/>
    <a:srgbClr val="3A5D2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6529" autoAdjust="0"/>
  </p:normalViewPr>
  <p:slideViewPr>
    <p:cSldViewPr snapToGrid="0">
      <p:cViewPr>
        <p:scale>
          <a:sx n="70" d="100"/>
          <a:sy n="70" d="100"/>
        </p:scale>
        <p:origin x="-540" y="-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300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20EA5F0D-C1DC-412F-A146-DDB3A74B588F}" type="datetimeFigureOut">
              <a:rPr lang="ru-RU"/>
              <a:t>16.10.2017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BAE14B8-3CC9-472D-9BC5-A84D80684DE2}" type="slidenum">
              <a:rPr lang="ru-RU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A8CDE508-72C8-4AB5-AA9C-1584D31690E0}" type="datetimeFigureOut">
              <a:rPr lang="ru-RU"/>
              <a:t>16.10.2017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FB667E1-E601-4AAF-B95C-B25720D70A6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Полилиния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" name="Полилиния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" name="Полилиния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" name="Полилиния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" name="Полилиния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Полилиния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Полилиния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Полилиния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Полилиния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Полилиния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Полилиния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" name="Полилиния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Полилиния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Полилиния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Полилиния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Полилиния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Полилиния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Полилиния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Полилиния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" name="Полилиния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" name="Полилиния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" name="Полилиния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" name="Полилиния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" name="Полилиния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" name="Полилиния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" name="Полилиния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5" name="Полилиния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6" name="Полилиния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7" name="Полилиния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8" name="Полилиния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9" name="Полилиния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40" name="Группа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Полилиния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2" name="Полилиния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3" name="Полилиния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" name="Полилиния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5" name="Полилиния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6" name="Полилиния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7" name="Полилиния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Полилиния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49" name="Полилиния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50" name="Группа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Полилиния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2" name="Полилиния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3" name="Полилиния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4" name="Полилиния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5" name="Полилиния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6" name="Полилиния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7" name="Полилиния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8" name="Полилиния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59" name="Полилиния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0" name="Полилиния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61" name="Группа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Полилиния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3" name="Полилиния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4" name="Полилиния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5" name="Полилиния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6" name="Полилиния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7" name="Полилиния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8" name="Полилиния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9" name="Полилиния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0" name="Полилиния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1" name="Полилиния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2" name="Полилиния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3" name="Полилиния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4" name="Полилиния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5" name="Полилиния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6" name="Полилиния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7" name="Полилиния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8" name="Полилиния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9" name="Полилиния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0" name="Полилиния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81" name="Группа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Полилиния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3" name="Полилиния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4" name="Полилиния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5" name="Полилиния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6" name="Полилиния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87" name="Группа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Полилиния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9" name="Полилиния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0" name="Полилиния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1" name="Полилиния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2" name="Полилиния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3" name="Полилиния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Полилиния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6" name="Полилиния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7" name="Полилиния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8" name="Полилиния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99" name="Группа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Полилиния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1" name="Полилиния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2" name="Полилиния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3" name="Полилиния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4" name="Полилиния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5" name="Полилиния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106" name="Группа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Полилиния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8" name="Полилиния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9" name="Полилиния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0" name="Полилиния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1" name="Полилиния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2" name="Полилиния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3" name="Полилиния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4" name="Полилиния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15" name="Полилиния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6" name="Полилиния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17" name="Группа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Полилиния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" name="Полилиния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" name="Полилиния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" name="Полилиния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" name="Полилиния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" name="Полилиния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" name="Полилиния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" name="Полилиния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" name="Полилиния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" name="Полилиния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" name="Полилиния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" name="Полилиния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" name="Полилиния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" name="Полилиния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" name="Полилиния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" name="Полилиния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" name="Полилиния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5" name="Полилиния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6" name="Полилиния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7" name="Полилиния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8" name="Полилиния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9" name="Полилиния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0" name="Полилиния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1" name="Полилиния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2" name="Полилиния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3" name="Полилиния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4" name="Полилиния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5" name="Полилиния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146" name="Группа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Полилиния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8" name="Полилиния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9" name="Полилиния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0" name="Полилиния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1" name="Полилиния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2" name="Полилиния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3" name="Полилиния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4" name="Полилиния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5" name="Полилиния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6" name="Полилиния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7" name="Полилиния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8" name="Полилиния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9" name="Полилиния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0" name="Полилиния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1" name="Полилиния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2" name="Полилиния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3" name="Полилиния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4" name="Полилиния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5" name="Полилиния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6" name="Полилиния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7" name="Полилиния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8" name="Полилиния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9" name="Полилиния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0" name="Полилиния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171" name="Группа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Полилиния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3" name="Полилиния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4" name="Полилиния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5" name="Полилиния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6" name="Полилиния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7" name="Полилиния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8" name="Полилиния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9" name="Полилиния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 latinLnBrk="0">
              <a:defRPr lang="ru-RU" sz="66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ru-RU"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 latinLnBrk="0">
              <a:buNone/>
              <a:defRPr lang="ru-RU" sz="2800"/>
            </a:lvl2pPr>
            <a:lvl3pPr marL="914400" indent="0" algn="ctr" latinLnBrk="0">
              <a:buNone/>
              <a:defRPr lang="ru-RU" sz="2400"/>
            </a:lvl3pPr>
            <a:lvl4pPr marL="1371600" indent="0" algn="ctr" latinLnBrk="0">
              <a:buNone/>
              <a:defRPr lang="ru-RU" sz="2000"/>
            </a:lvl4pPr>
            <a:lvl5pPr marL="1828800" indent="0" algn="ctr" latinLnBrk="0">
              <a:buNone/>
              <a:defRPr lang="ru-RU" sz="2000"/>
            </a:lvl5pPr>
            <a:lvl6pPr marL="2286000" indent="0" algn="ctr" latinLnBrk="0">
              <a:buNone/>
              <a:defRPr lang="ru-RU" sz="2000"/>
            </a:lvl6pPr>
            <a:lvl7pPr marL="2743200" indent="0" algn="ctr" latinLnBrk="0">
              <a:buNone/>
              <a:defRPr lang="ru-RU" sz="2000"/>
            </a:lvl7pPr>
            <a:lvl8pPr marL="3200400" indent="0" algn="ctr" latinLnBrk="0">
              <a:buNone/>
              <a:defRPr lang="ru-RU" sz="2000"/>
            </a:lvl8pPr>
            <a:lvl9pPr marL="3657600" indent="0" algn="ctr" latinLnBrk="0">
              <a:buNone/>
              <a:defRPr lang="ru-RU" sz="2000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ru-RU"/>
              <a:t>16.10.2017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ru-RU"/>
              <a:t>16.10.2017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6pPr latinLnBrk="0">
              <a:defRPr lang="ru-RU"/>
            </a:lvl6pPr>
            <a:lvl7pPr latinLnBrk="0">
              <a:defRPr lang="ru-RU"/>
            </a:lvl7pPr>
            <a:lvl8pPr latinLnBrk="0">
              <a:defRPr lang="ru-RU"/>
            </a:lvl8pPr>
            <a:lvl9pPr latinLnBrk="0">
              <a:defRPr lang="ru-RU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ru-RU"/>
              <a:t>16.10.2017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 latinLnBrk="0">
              <a:defRPr lang="ru-RU" sz="5200" b="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 latinLnBrk="0">
              <a:spcBef>
                <a:spcPts val="0"/>
              </a:spcBef>
              <a:buNone/>
              <a:defRPr lang="ru-RU" sz="2400" cap="none" baseline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ru-RU"/>
              <a:t>16.10.2017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 latinLnBrk="0">
              <a:defRPr lang="ru-RU" sz="2000"/>
            </a:lvl1pPr>
            <a:lvl2pPr latinLnBrk="0">
              <a:defRPr lang="ru-RU" sz="1800"/>
            </a:lvl2pPr>
            <a:lvl3pPr latinLnBrk="0">
              <a:defRPr lang="ru-RU" sz="1600"/>
            </a:lvl3pPr>
            <a:lvl4pPr latinLnBrk="0">
              <a:defRPr lang="ru-RU" sz="1400"/>
            </a:lvl4pPr>
            <a:lvl5pPr latinLnBrk="0">
              <a:defRPr lang="ru-RU" sz="14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 latinLnBrk="0">
              <a:defRPr lang="ru-RU" sz="2000"/>
            </a:lvl1pPr>
            <a:lvl2pPr latinLnBrk="0">
              <a:defRPr lang="ru-RU" sz="1800"/>
            </a:lvl2pPr>
            <a:lvl3pPr latinLnBrk="0">
              <a:defRPr lang="ru-RU" sz="1600"/>
            </a:lvl3pPr>
            <a:lvl4pPr latinLnBrk="0">
              <a:defRPr lang="ru-RU" sz="1400"/>
            </a:lvl4pPr>
            <a:lvl5pPr latinLnBrk="0">
              <a:defRPr lang="ru-RU" sz="14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ru-RU"/>
              <a:t>16.10.2017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ru-RU" sz="20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 latinLnBrk="0">
              <a:defRPr lang="ru-RU" sz="2000"/>
            </a:lvl1pPr>
            <a:lvl2pPr latinLnBrk="0">
              <a:defRPr lang="ru-RU" sz="1800"/>
            </a:lvl2pPr>
            <a:lvl3pPr latinLnBrk="0">
              <a:defRPr lang="ru-RU" sz="1600"/>
            </a:lvl3pPr>
            <a:lvl4pPr latinLnBrk="0">
              <a:defRPr lang="ru-RU" sz="1400"/>
            </a:lvl4pPr>
            <a:lvl5pPr latinLnBrk="0">
              <a:defRPr lang="ru-RU" sz="14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ru-RU" sz="20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 latinLnBrk="0">
              <a:defRPr lang="ru-RU" sz="2000"/>
            </a:lvl1pPr>
            <a:lvl2pPr latinLnBrk="0">
              <a:defRPr lang="ru-RU" sz="1800"/>
            </a:lvl2pPr>
            <a:lvl3pPr latinLnBrk="0">
              <a:defRPr lang="ru-RU" sz="1600"/>
            </a:lvl3pPr>
            <a:lvl4pPr latinLnBrk="0">
              <a:defRPr lang="ru-RU" sz="1400"/>
            </a:lvl4pPr>
            <a:lvl5pPr latinLnBrk="0">
              <a:defRPr lang="ru-RU" sz="14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ru-RU"/>
              <a:t>16.10.2017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Полилиния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Полилиния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9" name="Группа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Полилиния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Полилиния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Полилиния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Полилиния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Полилиния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Полилиния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" name="Полилиния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Полилиния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Полилиния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Полилиния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Полилиния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Полилиния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Полилиния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Полилиния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" name="Полилиния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" name="Полилиния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" name="Полилиния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" name="Полилиния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" name="Полилиния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" name="Полилиния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" name="Полилиния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5" name="Полилиния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6" name="Полилиния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7" name="Полилиния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8" name="Полилиния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9" name="Полилиния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0" name="Полилиния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1" name="Полилиния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2" name="Полилиния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3" name="Полилиния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" name="Полилиния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5" name="Полилиния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6" name="Полилиния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7" name="Полилиния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Полилиния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9" name="Полилиния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0" name="Полилиния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1" name="Полилиния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2" name="Полилиния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3" name="Полилиния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4" name="Полилиния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5" name="Полилиния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6" name="Полилиния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7" name="Полилиния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8" name="Полилиния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9" name="Полилиния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0" name="Полилиния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1" name="Полилиния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2" name="Полилиния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3" name="Полилиния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4" name="Полилиния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5" name="Полилиния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6" name="Полилиния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7" name="Полилиния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8" name="Полилиния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9" name="Полилиния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0" name="Полилиния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1" name="Полилиния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2" name="Полилиния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3" name="Полилиния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4" name="Полилиния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5" name="Полилиния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6" name="Полилиния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7" name="Полилиния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8" name="Полилиния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9" name="Полилиния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0" name="Полилиния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1" name="Полилиния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2" name="Полилиния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3" name="Полилиния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4" name="Полилиния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5" name="Полилиния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6" name="Полилиния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7" name="Полилиния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8" name="Полилиния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9" name="Полилиния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0" name="Полилиния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1" name="Полилиния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2" name="Полилиния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93" name="Группа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Полилиния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5" name="Полилиния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6" name="Полилиния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7" name="Полилиния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8" name="Полилиния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9" name="Полилиния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0" name="Полилиния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1" name="Полилиния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2" name="Полилиния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3" name="Полилиния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4" name="Полилиния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5" name="Полилиния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6" name="Полилиния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7" name="Полилиния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8" name="Полилиния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9" name="Полилиния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0" name="Полилиния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1" name="Полилиния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2" name="Полилиния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3" name="Полилиния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4" name="Полилиния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5" name="Полилиния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6" name="Полилиния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7" name="Полилиния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8" name="Полилиния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" name="Полилиния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" name="Полилиния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" name="Полилиния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" name="Полилиния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" name="Полилиния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" name="Полилиния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" name="Полилиния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" name="Полилиния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" name="Полилиния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" name="Полилиния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" name="Полилиния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" name="Полилиния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" name="Полилиния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" name="Полилиния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" name="Полилиния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" name="Полилиния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5" name="Полилиния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6" name="Полилиния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7" name="Полилиния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8" name="Полилиния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9" name="Полилиния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0" name="Полилиния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1" name="Полилиния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2" name="Полилиния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3" name="Полилиния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4" name="Полилиния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5" name="Полилиния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6" name="Полилиния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7" name="Полилиния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8" name="Полилиния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9" name="Полилиния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0" name="Полилиния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1" name="Полилиния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2" name="Полилиния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3" name="Полилиния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4" name="Полилиния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5" name="Полилиния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6" name="Полилиния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7" name="Полилиния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8" name="Полилиния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9" name="Полилиния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0" name="Полилиния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1" name="Полилиния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2" name="Полилиния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3" name="Полилиния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4" name="Полилиния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5" name="Полилиния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6" name="Полилиния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7" name="Полилиния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8" name="Полилиния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9" name="Полилиния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0" name="Полилиния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1" name="Полилиния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2" name="Полилиния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3" name="Полилиния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4" name="Полилиния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5" name="Полилиния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6" name="Полилиния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177" name="Группа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Полилиния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9" name="Полилиния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0" name="Полилиния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1" name="Полилиния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2" name="Полилиния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3" name="Полилиния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4" name="Полилиния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5" name="Полилиния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6" name="Полилиния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7" name="Полилиния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8" name="Полилиния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9" name="Полилиния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0" name="Полилиния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1" name="Полилиния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2" name="Полилиния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3" name="Полилиния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4" name="Полилиния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5" name="Полилиния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6" name="Полилиния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7" name="Полилиния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8" name="Полилиния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9" name="Полилиния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0" name="Полилиния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1" name="Полилиния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2" name="Полилиния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3" name="Полилиния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4" name="Полилиния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" name="Полилиния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6" name="Полилиния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7" name="Полилиния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8" name="Полилиния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9" name="Полилиния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0" name="Полилиния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1" name="Полилиния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2" name="Полилиния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3" name="Полилиния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4" name="Полилиния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5" name="Полилиния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6" name="Полилиния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7" name="Полилиния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8" name="Полилиния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9" name="Полилиния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0" name="Полилиния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1" name="Полилиния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2" name="Полилиния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3" name="Полилиния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4" name="Полилиния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5" name="Полилиния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6" name="Полилиния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7" name="Полилиния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8" name="Полилиния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9" name="Полилиния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0" name="Полилиния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1" name="Полилиния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2" name="Полилиния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3" name="Полилиния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4" name="Полилиния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5" name="Полилиния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6" name="Полилиния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7" name="Полилиния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8" name="Полилиния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9" name="Полилиния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0" name="Полилиния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1" name="Полилиния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2" name="Полилиния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3" name="Полилиния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4" name="Полилиния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5" name="Полилиния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6" name="Полилиния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7" name="Полилиния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8" name="Полилиния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9" name="Полилиния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0" name="Полилиния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1" name="Полилиния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2" name="Полилиния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3" name="Полилиния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4" name="Полилиния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5" name="Полилиния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6" name="Полилиния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7" name="Полилиния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8" name="Полилиния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9" name="Полилиния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260" name="Группа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Полилиния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2" name="Полилиния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3" name="Полилиния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4" name="Полилиния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5" name="Полилиния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6" name="Полилиния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7" name="Полилиния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8" name="Полилиния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9" name="Полилиния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0" name="Полилиния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1" name="Полилиния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2" name="Полилиния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3" name="Полилиния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Полилиния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5" name="Полилиния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6" name="Полилиния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7" name="Полилиния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Полилиния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9" name="Полилиния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0" name="Полилиния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1" name="Полилиния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2" name="Полилиния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3" name="Полилиния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4" name="Полилиния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Полилиния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Полилиния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7" name="Полилиния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8" name="Полилиния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289" name="Группа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Полилиния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1" name="Овал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2" name="Полилиния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3" name="Полилиния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4" name="Полилиния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5" name="Полилиния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6" name="Полилиния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7" name="Полилиния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8" name="Полилиния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9" name="Полилиния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0" name="Полилиния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1" name="Полилиния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2" name="Полилиния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3" name="Полилиния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4" name="Полилиния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5" name="Полилиния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6" name="Полилиния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7" name="Полилиния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8" name="Полилиния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9" name="Полилиния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310" name="Полилиния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311" name="Группа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Полилиния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3" name="Полилиния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4" name="Полилиния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5" name="Полилиния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6" name="Полилиния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7" name="Полилиния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8" name="Полилиния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9" name="Полилиния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0" name="Полилиния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1" name="Полилиния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2" name="Полилиния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3" name="Полилиния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4" name="Полилиния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5" name="Полилиния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6" name="Полилиния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7" name="Полилиния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8" name="Полилиния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9" name="Полилиния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0" name="Полилиния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1" name="Полилиния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2" name="Полилиния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3" name="Полилиния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4" name="Полилиния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5" name="Полилиния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6" name="Полилиния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7" name="Полилиния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8" name="Полилиния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9" name="Полилиния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0" name="Полилиния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1" name="Полилиния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2" name="Полилиния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3" name="Полилиния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4" name="Полилиния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5" name="Полилиния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6" name="Полилиния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7" name="Полилиния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348" name="Группа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Группа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Полилиния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76" name="Полилиния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77" name="Полилиния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78" name="Полилиния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79" name="Полилиния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80" name="Полилиния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81" name="Полилиния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82" name="Полилиния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83" name="Полилиния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84" name="Полилиния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85" name="Полилиния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86" name="Полилиния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87" name="Полилиния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88" name="Полилиния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89" name="Полилиния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90" name="Полилиния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91" name="Полилиния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92" name="Полилиния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93" name="Полилиния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94" name="Полилиния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95" name="Полилиния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96" name="Полилиния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97" name="Полилиния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98" name="Полилиния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99" name="Полилиния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00" name="Полилиния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01" name="Полилиния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02" name="Полилиния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03" name="Полилиния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04" name="Полилиния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05" name="Полилиния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06" name="Полилиния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07" name="Полилиния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08" name="Полилиния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09" name="Полилиния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10" name="Полилиния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11" name="Полилиния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12" name="Полилиния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13" name="Полилиния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14" name="Полилиния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15" name="Полилиния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16" name="Полилиния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17" name="Полилиния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18" name="Полилиния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19" name="Полилиния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20" name="Полилиния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21" name="Полилиния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grpSp>
          <p:nvGrpSpPr>
            <p:cNvPr id="350" name="Группа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Полилиния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67" name="Полилиния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68" name="Полилиния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69" name="Полилиния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70" name="Полилиния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71" name="Полилиния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72" name="Полилиния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73" name="Полилиния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74" name="Полилиния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grpSp>
          <p:nvGrpSpPr>
            <p:cNvPr id="351" name="Группа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Полилиния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60" name="Полилиния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61" name="Полилиния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62" name="Полилиния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63" name="Полилиния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64" name="Полилиния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65" name="Полилиния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grpSp>
          <p:nvGrpSpPr>
            <p:cNvPr id="352" name="Группа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Полилиния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54" name="Полилиния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55" name="Полилиния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56" name="Полилиния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57" name="Полилиния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58" name="Полилиния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</p:grpSp>
      <p:grpSp>
        <p:nvGrpSpPr>
          <p:cNvPr id="422" name="Группа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Полилиния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24" name="Полилиния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25" name="Полилиния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26" name="Полилиния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27" name="Полилиния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28" name="Полилиния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29" name="Полилиния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30" name="Полилиния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431" name="Группа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Полилиния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33" name="Полилиния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34" name="Полилиния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35" name="Полилиния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36" name="Полилиния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37" name="Полилиния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38" name="Полилиния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39" name="Полилиния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440" name="Группа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Полилиния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2" name="Полилиния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3" name="Полилиния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4" name="Полилиния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5" name="Полилиния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6" name="Полилиния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7" name="Полилиния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8" name="Полилиния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ru-RU" smtClean="0"/>
              <a:t>16.10.2017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ru-RU"/>
              <a:t>16.10.2017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 latinLnBrk="0">
              <a:defRPr lang="ru-RU" sz="3400" b="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 latinLnBrk="0">
              <a:defRPr lang="ru-RU" sz="2000"/>
            </a:lvl1pPr>
            <a:lvl2pPr latinLnBrk="0">
              <a:defRPr lang="ru-RU" sz="1800"/>
            </a:lvl2pPr>
            <a:lvl3pPr latinLnBrk="0">
              <a:defRPr lang="ru-RU" sz="1600"/>
            </a:lvl3pPr>
            <a:lvl4pPr latinLnBrk="0">
              <a:defRPr lang="ru-RU" sz="1400"/>
            </a:lvl4pPr>
            <a:lvl5pPr latinLnBrk="0">
              <a:defRPr lang="ru-RU" sz="1400"/>
            </a:lvl5pPr>
            <a:lvl6pPr latinLnBrk="0">
              <a:defRPr lang="ru-RU" sz="1400"/>
            </a:lvl6pPr>
            <a:lvl7pPr latinLnBrk="0">
              <a:defRPr lang="ru-RU" sz="1400"/>
            </a:lvl7pPr>
            <a:lvl8pPr latinLnBrk="0">
              <a:defRPr lang="ru-RU" sz="1400"/>
            </a:lvl8pPr>
            <a:lvl9pPr latinLnBrk="0">
              <a:defRPr lang="ru-RU" sz="14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ru-RU" sz="16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ru-RU"/>
              <a:t>16.10.2017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 latinLnBrk="0">
              <a:defRPr lang="ru-RU" sz="3400" b="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 latinLnBrk="0">
              <a:buNone/>
              <a:defRPr lang="ru-RU" sz="200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ru-RU" sz="16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ru-RU"/>
              <a:t>16.10.2017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Полилиния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9" name="Полилиния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0" name="Группа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Полилиния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Полилиния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Полилиния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Полилиния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Полилиния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Полилиния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Полилиния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Полилиния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Полилиния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Полилиния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26" name="Группа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Полилиния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" name="Полилиния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" name="Полилиния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" name="Полилиния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" name="Полилиния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" name="Полилиния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" name="Полилиния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34" name="Группа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Полилиния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6" name="Полилиния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7" name="Полилиния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8" name="Полилиния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9" name="Полилиния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0" name="Полилиния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1" name="Полилиния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2" name="Полилиния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43" name="Группа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Полилиния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5" name="Полилиния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6" name="Полилиния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7" name="Полилиния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Полилиния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9" name="Полилиния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0" name="Полилиния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1" name="Полилиния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52" name="Группа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Полилиния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4" name="Полилиния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5" name="Полилиния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6" name="Полилиния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7" name="Полилиния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8" name="Полилиния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9" name="Полилиния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0" name="Полилиния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61" name="Группа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Полилиния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3" name="Полилиния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4" name="Полилиния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5" name="Полилиния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6" name="Полилиния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7" name="Полилиния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8" name="Полилиния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9" name="Полилиния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ru-RU"/>
              <a:pPr/>
              <a:t>16.10.2017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800" cap="none" baseline="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lang="ru-RU"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ru-RU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ru-RU"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ru-RU"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ru-RU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364" y="559558"/>
            <a:ext cx="9976513" cy="298886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Тема: </a:t>
            </a:r>
            <a:r>
              <a:rPr lang="ru-RU" sz="4800" b="1" i="1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9000">
                      <a:schemeClr val="accent2">
                        <a:lumMod val="60000"/>
                        <a:lumOff val="40000"/>
                      </a:schemeClr>
                    </a:gs>
                    <a:gs pos="50000">
                      <a:schemeClr val="accent2">
                        <a:lumMod val="50000"/>
                      </a:schemeClr>
                    </a:gs>
                    <a:gs pos="79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40000"/>
                        <a:lumOff val="60000"/>
                      </a:schemeClr>
                    </a:gs>
                  </a:gsLst>
                  <a:lin ang="5400000"/>
                </a:gradFill>
              </a:rPr>
              <a:t>В.М. Гаршин </a:t>
            </a:r>
            <a:br>
              <a:rPr lang="ru-RU" sz="4800" b="1" i="1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9000">
                      <a:schemeClr val="accent2">
                        <a:lumMod val="60000"/>
                        <a:lumOff val="40000"/>
                      </a:schemeClr>
                    </a:gs>
                    <a:gs pos="50000">
                      <a:schemeClr val="accent2">
                        <a:lumMod val="50000"/>
                      </a:schemeClr>
                    </a:gs>
                    <a:gs pos="79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40000"/>
                        <a:lumOff val="60000"/>
                      </a:schemeClr>
                    </a:gs>
                  </a:gsLst>
                  <a:lin ang="5400000"/>
                </a:gradFill>
              </a:rPr>
            </a:br>
            <a:r>
              <a:rPr lang="ru-RU" sz="4800" b="1" i="1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9000">
                      <a:schemeClr val="accent2">
                        <a:lumMod val="60000"/>
                        <a:lumOff val="40000"/>
                      </a:schemeClr>
                    </a:gs>
                    <a:gs pos="50000">
                      <a:schemeClr val="accent2">
                        <a:lumMod val="50000"/>
                      </a:schemeClr>
                    </a:gs>
                    <a:gs pos="79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40000"/>
                        <a:lumOff val="60000"/>
                      </a:schemeClr>
                    </a:gs>
                  </a:gsLst>
                  <a:lin ang="5400000"/>
                </a:gradFill>
              </a:rPr>
              <a:t>«Лягушка-путешественница»</a:t>
            </a:r>
            <a:r>
              <a:rPr lang="ru-RU" sz="4800" b="1" i="1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9000">
                      <a:schemeClr val="accent2">
                        <a:lumMod val="60000"/>
                        <a:lumOff val="40000"/>
                      </a:schemeClr>
                    </a:gs>
                    <a:gs pos="50000">
                      <a:schemeClr val="accent2">
                        <a:lumMod val="50000"/>
                      </a:schemeClr>
                    </a:gs>
                    <a:gs pos="79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4800" b="1" i="1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9000">
                      <a:schemeClr val="accent2">
                        <a:lumMod val="60000"/>
                        <a:lumOff val="40000"/>
                      </a:schemeClr>
                    </a:gs>
                    <a:gs pos="50000">
                      <a:schemeClr val="accent2">
                        <a:lumMod val="50000"/>
                      </a:schemeClr>
                    </a:gs>
                    <a:gs pos="79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</a:br>
            <a:r>
              <a:rPr lang="ru-RU" sz="4000" dirty="0" smtClean="0"/>
              <a:t>(литературное чтение, 4 класс)</a:t>
            </a:r>
            <a:br>
              <a:rPr lang="ru-RU" sz="4000" dirty="0" smtClean="0"/>
            </a:br>
            <a:r>
              <a:rPr lang="ru-RU" sz="4000" dirty="0" smtClean="0"/>
              <a:t>«Начальная школа </a:t>
            </a:r>
            <a:r>
              <a:rPr lang="en-US" sz="4000" dirty="0" smtClean="0"/>
              <a:t>XXI</a:t>
            </a:r>
            <a:r>
              <a:rPr lang="ru-RU" sz="4000" dirty="0" smtClean="0"/>
              <a:t> века»</a:t>
            </a:r>
            <a:endParaRPr lang="ru-RU" sz="4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" y="5155498"/>
            <a:ext cx="8816453" cy="1652885"/>
          </a:xfrm>
          <a:prstGeom prst="roundRect">
            <a:avLst>
              <a:gd name="adj" fmla="val 28086"/>
            </a:avLst>
          </a:prstGeom>
          <a:solidFill>
            <a:srgbClr val="FFFFFF">
              <a:alpha val="65098"/>
            </a:srgbClr>
          </a:solidFill>
          <a:ln w="28575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just"/>
            <a:r>
              <a:rPr lang="ru-RU" sz="2800" dirty="0">
                <a:solidFill>
                  <a:prstClr val="black"/>
                </a:solidFill>
                <a:latin typeface="+mj-lt"/>
              </a:rPr>
              <a:t>Авторы: </a:t>
            </a:r>
            <a:r>
              <a:rPr lang="ru-RU" sz="2800" dirty="0" err="1">
                <a:solidFill>
                  <a:prstClr val="black"/>
                </a:solidFill>
                <a:latin typeface="+mj-lt"/>
              </a:rPr>
              <a:t>Жирякова</a:t>
            </a:r>
            <a:r>
              <a:rPr lang="ru-RU" sz="2800" dirty="0">
                <a:solidFill>
                  <a:prstClr val="black"/>
                </a:solidFill>
                <a:latin typeface="+mj-lt"/>
              </a:rPr>
              <a:t> Л.А., </a:t>
            </a:r>
            <a:r>
              <a:rPr lang="ru-RU" sz="2800" dirty="0" err="1" smtClean="0">
                <a:solidFill>
                  <a:prstClr val="black"/>
                </a:solidFill>
                <a:latin typeface="+mj-lt"/>
              </a:rPr>
              <a:t>Ендресяк</a:t>
            </a:r>
            <a:r>
              <a:rPr lang="ru-RU" sz="2800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+mj-lt"/>
              </a:rPr>
              <a:t>И.П., </a:t>
            </a:r>
            <a:r>
              <a:rPr lang="ru-RU" sz="2800" dirty="0" smtClean="0">
                <a:solidFill>
                  <a:prstClr val="black"/>
                </a:solidFill>
                <a:latin typeface="+mj-lt"/>
              </a:rPr>
              <a:t>Грек </a:t>
            </a:r>
            <a:r>
              <a:rPr lang="ru-RU" sz="2800" dirty="0">
                <a:solidFill>
                  <a:prstClr val="black"/>
                </a:solidFill>
                <a:latin typeface="+mj-lt"/>
              </a:rPr>
              <a:t>Н.А</a:t>
            </a:r>
            <a:r>
              <a:rPr lang="ru-RU" sz="2800" dirty="0" smtClean="0">
                <a:solidFill>
                  <a:prstClr val="black"/>
                </a:solidFill>
                <a:latin typeface="+mj-lt"/>
              </a:rPr>
              <a:t>.,</a:t>
            </a:r>
          </a:p>
          <a:p>
            <a:pPr algn="just"/>
            <a:r>
              <a:rPr lang="ru-RU" sz="2800" dirty="0" smtClean="0">
                <a:solidFill>
                  <a:prstClr val="black"/>
                </a:solidFill>
                <a:latin typeface="+mj-lt"/>
              </a:rPr>
              <a:t>Тихонова </a:t>
            </a:r>
            <a:r>
              <a:rPr lang="ru-RU" sz="2800" dirty="0">
                <a:solidFill>
                  <a:prstClr val="black"/>
                </a:solidFill>
                <a:latin typeface="+mj-lt"/>
              </a:rPr>
              <a:t>С.В., Герасимова С.Г. – </a:t>
            </a:r>
            <a:r>
              <a:rPr lang="ru-RU" sz="2800" dirty="0" smtClean="0">
                <a:solidFill>
                  <a:prstClr val="black"/>
                </a:solidFill>
                <a:latin typeface="+mj-lt"/>
              </a:rPr>
              <a:t>учителя начальных </a:t>
            </a:r>
            <a:r>
              <a:rPr lang="ru-RU" sz="2800" dirty="0">
                <a:solidFill>
                  <a:prstClr val="black"/>
                </a:solidFill>
                <a:latin typeface="+mj-lt"/>
              </a:rPr>
              <a:t>классов </a:t>
            </a:r>
            <a:r>
              <a:rPr lang="ru-RU" sz="2800" dirty="0" smtClean="0">
                <a:solidFill>
                  <a:prstClr val="black"/>
                </a:solidFill>
                <a:latin typeface="+mj-lt"/>
              </a:rPr>
              <a:t>Средней </a:t>
            </a:r>
            <a:r>
              <a:rPr lang="ru-RU" sz="2800" dirty="0">
                <a:solidFill>
                  <a:prstClr val="black"/>
                </a:solidFill>
                <a:latin typeface="+mj-lt"/>
              </a:rPr>
              <a:t>школы №1 г. Гаврилов-Яма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7014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37731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Организация учебной  </a:t>
            </a:r>
            <a:b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</a:br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деятельности на уроке</a:t>
            </a:r>
            <a:endParaRPr lang="ru-RU" sz="5400" b="1" dirty="0">
              <a:ln w="10541" cmpd="sng">
                <a:solidFill>
                  <a:srgbClr val="4D7A2E"/>
                </a:solidFill>
                <a:prstDash val="solid"/>
              </a:ln>
              <a:gradFill flip="none" rotWithShape="1">
                <a:gsLst>
                  <a:gs pos="0">
                    <a:srgbClr val="DDEBCF"/>
                  </a:gs>
                  <a:gs pos="19000">
                    <a:srgbClr val="9CB86E"/>
                  </a:gs>
                  <a:gs pos="100000">
                    <a:srgbClr val="156B13"/>
                  </a:gs>
                </a:gsLst>
                <a:lin ang="16200000" scaled="1"/>
                <a:tileRect/>
              </a:gradFill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" y="1809109"/>
            <a:ext cx="12191999" cy="90245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</a:rPr>
              <a:t>Выполнение действий</a:t>
            </a:r>
            <a:endParaRPr lang="ru-RU" sz="40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566320"/>
              </p:ext>
            </p:extLst>
          </p:nvPr>
        </p:nvGraphicFramePr>
        <p:xfrm>
          <a:off x="889379" y="1746914"/>
          <a:ext cx="10385946" cy="45924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79678"/>
                <a:gridCol w="5336274"/>
                <a:gridCol w="2169994"/>
              </a:tblGrid>
              <a:tr h="4776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Этап деятельности</a:t>
                      </a:r>
                      <a:endParaRPr lang="ru-RU" sz="2000" b="1" i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Способы организации деятельности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Дидактика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Выполнение</a:t>
                      </a:r>
                      <a:r>
                        <a:rPr lang="ru-RU" sz="2400" b="1" baseline="0" dirty="0" smtClean="0">
                          <a:solidFill>
                            <a:schemeClr val="bg1"/>
                          </a:solidFill>
                        </a:rPr>
                        <a:t> действий</a:t>
                      </a:r>
                      <a:endParaRPr lang="ru-RU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200" dirty="0" smtClean="0"/>
                        <a:t>Совместная выработка критериев для выполнения работы.</a:t>
                      </a:r>
                    </a:p>
                    <a:p>
                      <a:pPr algn="just"/>
                      <a:r>
                        <a:rPr lang="ru-RU" sz="2200" dirty="0" smtClean="0"/>
                        <a:t>Игра «Пресс-конференция с лягушкой».</a:t>
                      </a:r>
                    </a:p>
                    <a:p>
                      <a:pPr algn="just"/>
                      <a:r>
                        <a:rPr lang="ru-RU" sz="2200" dirty="0" smtClean="0"/>
                        <a:t>Самостоятельная работа в группах по поиску отрывков, подтверждающих черты характера лягушки, и занесение в таблицу найденного в тексте материала.</a:t>
                      </a:r>
                    </a:p>
                    <a:p>
                      <a:pPr algn="just"/>
                      <a:r>
                        <a:rPr lang="ru-RU" sz="2200" dirty="0" smtClean="0"/>
                        <a:t>Оказание помощи по запросу.</a:t>
                      </a:r>
                    </a:p>
                    <a:p>
                      <a:pPr algn="just"/>
                      <a:r>
                        <a:rPr lang="ru-RU" sz="2200" dirty="0" smtClean="0"/>
                        <a:t>Дифференцированная помощь учителя при выполнении действий. </a:t>
                      </a:r>
                    </a:p>
                    <a:p>
                      <a:pPr algn="just"/>
                      <a:r>
                        <a:rPr lang="ru-RU" sz="2200" dirty="0" smtClean="0"/>
                        <a:t>Создание ситуации успеха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учебник, таблицы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89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37731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Организация учебной  </a:t>
            </a:r>
            <a:b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</a:br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деятельности на уроке</a:t>
            </a:r>
            <a:endParaRPr lang="ru-RU" sz="5400" b="1" dirty="0">
              <a:ln w="10541" cmpd="sng">
                <a:solidFill>
                  <a:srgbClr val="4D7A2E"/>
                </a:solidFill>
                <a:prstDash val="solid"/>
              </a:ln>
              <a:gradFill flip="none" rotWithShape="1">
                <a:gsLst>
                  <a:gs pos="0">
                    <a:srgbClr val="DDEBCF"/>
                  </a:gs>
                  <a:gs pos="19000">
                    <a:srgbClr val="9CB86E"/>
                  </a:gs>
                  <a:gs pos="100000">
                    <a:srgbClr val="156B13"/>
                  </a:gs>
                </a:gsLst>
                <a:lin ang="16200000" scaled="1"/>
                <a:tileRect/>
              </a:gra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553470"/>
              </p:ext>
            </p:extLst>
          </p:nvPr>
        </p:nvGraphicFramePr>
        <p:xfrm>
          <a:off x="903027" y="1965278"/>
          <a:ext cx="10385946" cy="16663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79678"/>
                <a:gridCol w="5336274"/>
                <a:gridCol w="2169994"/>
              </a:tblGrid>
              <a:tr h="4776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Этап деятельности</a:t>
                      </a:r>
                      <a:endParaRPr lang="ru-RU" sz="2000" b="1" i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Способы организации деятельности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Дидактика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Анализ результата 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smtClean="0"/>
                        <a:t>Беседа о результатах деятельности.</a:t>
                      </a:r>
                    </a:p>
                    <a:p>
                      <a:pPr algn="just"/>
                      <a:r>
                        <a:rPr lang="ru-RU" sz="2400" dirty="0" smtClean="0"/>
                        <a:t>Беседа о личной значимости продукта.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92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297274"/>
            <a:ext cx="12192000" cy="1026559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Образовательные результаты</a:t>
            </a:r>
            <a:endParaRPr lang="ru-RU" sz="5400" b="1" dirty="0">
              <a:ln w="10541" cmpd="sng">
                <a:solidFill>
                  <a:srgbClr val="4D7A2E"/>
                </a:solidFill>
                <a:prstDash val="solid"/>
              </a:ln>
              <a:gradFill flip="none" rotWithShape="1">
                <a:gsLst>
                  <a:gs pos="0">
                    <a:srgbClr val="DDEBCF"/>
                  </a:gs>
                  <a:gs pos="19000">
                    <a:srgbClr val="9CB86E"/>
                  </a:gs>
                  <a:gs pos="100000">
                    <a:srgbClr val="156B13"/>
                  </a:gs>
                </a:gsLst>
                <a:lin ang="16200000" scaled="1"/>
                <a:tileRect/>
              </a:gradFill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" y="1645336"/>
            <a:ext cx="12191999" cy="90245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</a:rPr>
              <a:t>Предметные:</a:t>
            </a:r>
            <a:endParaRPr lang="ru-RU" sz="40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8937" y="2547794"/>
            <a:ext cx="9294126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3200" dirty="0" smtClean="0"/>
              <a:t>использует разные виды чтения для решения учебных задач;</a:t>
            </a:r>
          </a:p>
          <a:p>
            <a:r>
              <a:rPr lang="ru-RU" sz="1200" dirty="0"/>
              <a:t> </a:t>
            </a:r>
            <a:endParaRPr lang="ru-RU" sz="11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3200" dirty="0" smtClean="0"/>
              <a:t>аргументирует выбор качеств характера героя, опираясь на содержание произведения.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297274"/>
            <a:ext cx="12192000" cy="1026559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Образовательные результаты</a:t>
            </a:r>
            <a:endParaRPr lang="ru-RU" sz="5400" b="1" dirty="0">
              <a:ln w="10541" cmpd="sng">
                <a:solidFill>
                  <a:srgbClr val="4D7A2E"/>
                </a:solidFill>
                <a:prstDash val="solid"/>
              </a:ln>
              <a:gradFill flip="none" rotWithShape="1">
                <a:gsLst>
                  <a:gs pos="0">
                    <a:srgbClr val="DDEBCF"/>
                  </a:gs>
                  <a:gs pos="19000">
                    <a:srgbClr val="9CB86E"/>
                  </a:gs>
                  <a:gs pos="100000">
                    <a:srgbClr val="156B13"/>
                  </a:gs>
                </a:gsLst>
                <a:lin ang="16200000" scaled="1"/>
                <a:tileRect/>
              </a:gradFill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" y="1645336"/>
            <a:ext cx="12191999" cy="90245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i="1" dirty="0" err="1" smtClean="0">
                <a:solidFill>
                  <a:schemeClr val="accent2">
                    <a:lumMod val="50000"/>
                  </a:schemeClr>
                </a:solidFill>
              </a:rPr>
              <a:t>Метапредметные</a:t>
            </a: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endParaRPr lang="ru-RU" sz="40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93627" y="2578572"/>
            <a:ext cx="8404747" cy="22467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3200" dirty="0" smtClean="0"/>
              <a:t>планирует, оценивает учебные действия в соответствии с поставленной задачей;</a:t>
            </a:r>
          </a:p>
          <a:p>
            <a:r>
              <a:rPr lang="ru-RU" sz="1200" dirty="0"/>
              <a:t> </a:t>
            </a:r>
            <a:endParaRPr lang="ru-RU" sz="11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3200" dirty="0" smtClean="0"/>
              <a:t>использует различные способы поиска, сбора, обработки, анализа информации.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7905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297274"/>
            <a:ext cx="12192000" cy="1026559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Образовательные результаты</a:t>
            </a:r>
            <a:endParaRPr lang="ru-RU" sz="5400" b="1" dirty="0">
              <a:ln w="10541" cmpd="sng">
                <a:solidFill>
                  <a:srgbClr val="4D7A2E"/>
                </a:solidFill>
                <a:prstDash val="solid"/>
              </a:ln>
              <a:gradFill flip="none" rotWithShape="1">
                <a:gsLst>
                  <a:gs pos="0">
                    <a:srgbClr val="DDEBCF"/>
                  </a:gs>
                  <a:gs pos="19000">
                    <a:srgbClr val="9CB86E"/>
                  </a:gs>
                  <a:gs pos="100000">
                    <a:srgbClr val="156B13"/>
                  </a:gs>
                </a:gsLst>
                <a:lin ang="16200000" scaled="1"/>
                <a:tileRect/>
              </a:gradFill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" y="1645336"/>
            <a:ext cx="12191999" cy="90245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</a:rPr>
              <a:t>Личностные:</a:t>
            </a:r>
            <a:endParaRPr lang="ru-RU" sz="40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98845" y="2578572"/>
            <a:ext cx="6794311" cy="22467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3200" dirty="0" smtClean="0"/>
              <a:t>анализирует, конструктивно оценивает работу в группе;</a:t>
            </a:r>
          </a:p>
          <a:p>
            <a:r>
              <a:rPr lang="ru-RU" sz="1200" dirty="0"/>
              <a:t> </a:t>
            </a:r>
            <a:endParaRPr lang="ru-RU" sz="11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3200" dirty="0" smtClean="0"/>
              <a:t>рассказывает о личных смыслах прочитанного произведения.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2090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37731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Организация учебной  </a:t>
            </a:r>
            <a:b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</a:br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деятельности на уроке</a:t>
            </a:r>
            <a:endParaRPr lang="ru-RU" sz="5400" b="1" dirty="0">
              <a:ln w="10541" cmpd="sng">
                <a:solidFill>
                  <a:srgbClr val="4D7A2E"/>
                </a:solidFill>
                <a:prstDash val="solid"/>
              </a:ln>
              <a:gradFill flip="none" rotWithShape="1">
                <a:gsLst>
                  <a:gs pos="0">
                    <a:srgbClr val="DDEBCF"/>
                  </a:gs>
                  <a:gs pos="19000">
                    <a:srgbClr val="9CB86E"/>
                  </a:gs>
                  <a:gs pos="100000">
                    <a:srgbClr val="156B13"/>
                  </a:gs>
                </a:gsLst>
                <a:lin ang="16200000" scaled="1"/>
                <a:tileRect/>
              </a:gra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116906"/>
              </p:ext>
            </p:extLst>
          </p:nvPr>
        </p:nvGraphicFramePr>
        <p:xfrm>
          <a:off x="903027" y="2074461"/>
          <a:ext cx="10385946" cy="16663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79678"/>
                <a:gridCol w="5336274"/>
                <a:gridCol w="2169994"/>
              </a:tblGrid>
              <a:tr h="4776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Этап деятельности</a:t>
                      </a:r>
                      <a:endParaRPr lang="ru-RU" sz="2000" b="1" i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Способы организации деятельности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Дидактика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Формирование потребности</a:t>
                      </a:r>
                      <a:endParaRPr lang="ru-RU" sz="2400" b="1" i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2400" dirty="0" smtClean="0"/>
                        <a:t>Беседа о путешествиях (о поездке     в город Переславль-Залесский).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2400" dirty="0" smtClean="0"/>
                        <a:t>Ситуативный разговор.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1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37731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Организация учебной  </a:t>
            </a:r>
            <a:b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</a:br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деятельности на уроке</a:t>
            </a:r>
            <a:endParaRPr lang="ru-RU" sz="5400" b="1" dirty="0">
              <a:ln w="10541" cmpd="sng">
                <a:solidFill>
                  <a:srgbClr val="4D7A2E"/>
                </a:solidFill>
                <a:prstDash val="solid"/>
              </a:ln>
              <a:gradFill flip="none" rotWithShape="1">
                <a:gsLst>
                  <a:gs pos="0">
                    <a:srgbClr val="DDEBCF"/>
                  </a:gs>
                  <a:gs pos="19000">
                    <a:srgbClr val="9CB86E"/>
                  </a:gs>
                  <a:gs pos="100000">
                    <a:srgbClr val="156B13"/>
                  </a:gs>
                </a:gsLst>
                <a:lin ang="16200000" scaled="1"/>
                <a:tileRect/>
              </a:gra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138970"/>
              </p:ext>
            </p:extLst>
          </p:nvPr>
        </p:nvGraphicFramePr>
        <p:xfrm>
          <a:off x="903027" y="1965278"/>
          <a:ext cx="10385946" cy="239791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79678"/>
                <a:gridCol w="5336274"/>
                <a:gridCol w="2169994"/>
              </a:tblGrid>
              <a:tr h="4776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Этап деятельности</a:t>
                      </a:r>
                      <a:endParaRPr lang="ru-RU" sz="2000" b="1" i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Способы организации деятельности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Дидактика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Формирование образа желаемого результата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2400" dirty="0" smtClean="0"/>
                        <a:t>Обращение к личному опыту «Когда путешествие приносит радость».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2400" dirty="0" smtClean="0"/>
                        <a:t>Диалог о том, как дети представляют результат своего труда.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35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37731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Организация учебной  </a:t>
            </a:r>
            <a:b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</a:br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деятельности на уроке</a:t>
            </a:r>
            <a:endParaRPr lang="ru-RU" sz="5400" b="1" dirty="0">
              <a:ln w="10541" cmpd="sng">
                <a:solidFill>
                  <a:srgbClr val="4D7A2E"/>
                </a:solidFill>
                <a:prstDash val="solid"/>
              </a:ln>
              <a:gradFill flip="none" rotWithShape="1">
                <a:gsLst>
                  <a:gs pos="0">
                    <a:srgbClr val="DDEBCF"/>
                  </a:gs>
                  <a:gs pos="19000">
                    <a:srgbClr val="9CB86E"/>
                  </a:gs>
                  <a:gs pos="100000">
                    <a:srgbClr val="156B13"/>
                  </a:gs>
                </a:gsLst>
                <a:lin ang="16200000" scaled="1"/>
                <a:tileRect/>
              </a:gradFill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" y="1809109"/>
            <a:ext cx="12191999" cy="90245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</a:rPr>
              <a:t>Мотивация</a:t>
            </a:r>
            <a:endParaRPr lang="ru-RU" sz="40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307033"/>
              </p:ext>
            </p:extLst>
          </p:nvPr>
        </p:nvGraphicFramePr>
        <p:xfrm>
          <a:off x="903027" y="1965278"/>
          <a:ext cx="10385946" cy="20321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79678"/>
                <a:gridCol w="5336274"/>
                <a:gridCol w="2169994"/>
              </a:tblGrid>
              <a:tr h="4776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Этап деятельности</a:t>
                      </a:r>
                      <a:endParaRPr lang="ru-RU" sz="2000" b="1" i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Способы организации деятельности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Дидактика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Мотивация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smtClean="0"/>
                        <a:t>Вопрос на обсуждение «Желают ли учащиеся принять участие в составлении словесного портрета лягушки?»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9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37731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Организация учебной  </a:t>
            </a:r>
            <a:b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</a:br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деятельности на уроке</a:t>
            </a:r>
            <a:endParaRPr lang="ru-RU" sz="5400" b="1" dirty="0">
              <a:ln w="10541" cmpd="sng">
                <a:solidFill>
                  <a:srgbClr val="4D7A2E"/>
                </a:solidFill>
                <a:prstDash val="solid"/>
              </a:ln>
              <a:gradFill flip="none" rotWithShape="1">
                <a:gsLst>
                  <a:gs pos="0">
                    <a:srgbClr val="DDEBCF"/>
                  </a:gs>
                  <a:gs pos="19000">
                    <a:srgbClr val="9CB86E"/>
                  </a:gs>
                  <a:gs pos="100000">
                    <a:srgbClr val="156B13"/>
                  </a:gs>
                </a:gsLst>
                <a:lin ang="16200000" scaled="1"/>
                <a:tileRect/>
              </a:gradFill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" y="1809109"/>
            <a:ext cx="12191999" cy="90245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</a:rPr>
              <a:t>Целеполагание</a:t>
            </a:r>
            <a:endParaRPr lang="ru-RU" sz="40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575894"/>
              </p:ext>
            </p:extLst>
          </p:nvPr>
        </p:nvGraphicFramePr>
        <p:xfrm>
          <a:off x="903027" y="1965278"/>
          <a:ext cx="10385946" cy="20321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79678"/>
                <a:gridCol w="5336274"/>
                <a:gridCol w="2169994"/>
              </a:tblGrid>
              <a:tr h="4776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Этап деятельности</a:t>
                      </a:r>
                      <a:endParaRPr lang="ru-RU" sz="2000" b="1" i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Способы организации деятельности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Дидактика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Целеполагание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smtClean="0"/>
                        <a:t>Диалог о цели деятельности «Что будет целью нашей деятельности?»</a:t>
                      </a:r>
                    </a:p>
                    <a:p>
                      <a:pPr algn="just"/>
                      <a:r>
                        <a:rPr lang="ru-RU" sz="2400" dirty="0" smtClean="0"/>
                        <a:t>Фиксирование цели с помощью модели.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14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37731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Организация учебной  </a:t>
            </a:r>
            <a:b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</a:br>
            <a:r>
              <a:rPr lang="ru-RU" sz="5400" b="1" dirty="0" smtClean="0">
                <a:ln w="10541" cmpd="sng">
                  <a:solidFill>
                    <a:srgbClr val="4D7A2E"/>
                  </a:solidFill>
                  <a:prstDash val="solid"/>
                </a:ln>
                <a:gradFill flip="none" rotWithShape="1">
                  <a:gsLst>
                    <a:gs pos="0">
                      <a:srgbClr val="DDEBCF"/>
                    </a:gs>
                    <a:gs pos="19000">
                      <a:srgbClr val="9CB86E"/>
                    </a:gs>
                    <a:gs pos="100000">
                      <a:srgbClr val="156B13"/>
                    </a:gs>
                  </a:gsLst>
                  <a:lin ang="16200000" scaled="1"/>
                  <a:tileRect/>
                </a:gradFill>
              </a:rPr>
              <a:t>деятельности на уроке</a:t>
            </a:r>
            <a:endParaRPr lang="ru-RU" sz="5400" b="1" dirty="0">
              <a:ln w="10541" cmpd="sng">
                <a:solidFill>
                  <a:srgbClr val="4D7A2E"/>
                </a:solidFill>
                <a:prstDash val="solid"/>
              </a:ln>
              <a:gradFill flip="none" rotWithShape="1">
                <a:gsLst>
                  <a:gs pos="0">
                    <a:srgbClr val="DDEBCF"/>
                  </a:gs>
                  <a:gs pos="19000">
                    <a:srgbClr val="9CB86E"/>
                  </a:gs>
                  <a:gs pos="100000">
                    <a:srgbClr val="156B13"/>
                  </a:gs>
                </a:gsLst>
                <a:lin ang="16200000" scaled="1"/>
                <a:tileRect/>
              </a:gradFill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" y="1809109"/>
            <a:ext cx="12191999" cy="90245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</a:rPr>
              <a:t>Планирование</a:t>
            </a:r>
            <a:endParaRPr lang="ru-RU" sz="40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99577"/>
              </p:ext>
            </p:extLst>
          </p:nvPr>
        </p:nvGraphicFramePr>
        <p:xfrm>
          <a:off x="903027" y="1965278"/>
          <a:ext cx="10385946" cy="312943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79678"/>
                <a:gridCol w="5336274"/>
                <a:gridCol w="2169994"/>
              </a:tblGrid>
              <a:tr h="4776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Этап деятельности</a:t>
                      </a:r>
                      <a:endParaRPr lang="ru-RU" sz="2000" b="1" i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Способы организации деятельности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Дидактика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Планирование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smtClean="0"/>
                        <a:t>Мозговой штурм.</a:t>
                      </a:r>
                    </a:p>
                    <a:p>
                      <a:pPr algn="just"/>
                      <a:r>
                        <a:rPr lang="ru-RU" sz="2400" dirty="0" smtClean="0"/>
                        <a:t>Совместное обсуждение плана </a:t>
                      </a:r>
                      <a:r>
                        <a:rPr lang="ru-RU" sz="2400" baseline="0" dirty="0" smtClean="0"/>
                        <a:t>           </a:t>
                      </a:r>
                      <a:r>
                        <a:rPr lang="ru-RU" sz="2400" dirty="0" smtClean="0"/>
                        <a:t>и вербальное фиксирование.</a:t>
                      </a:r>
                    </a:p>
                    <a:p>
                      <a:pPr algn="just"/>
                      <a:r>
                        <a:rPr lang="ru-RU" sz="2400" dirty="0" smtClean="0"/>
                        <a:t>Создание ситуации успеха при коллективном составлении плана.</a:t>
                      </a:r>
                    </a:p>
                    <a:p>
                      <a:pPr algn="just"/>
                      <a:r>
                        <a:rPr lang="ru-RU" sz="2400" dirty="0" smtClean="0"/>
                        <a:t>Фиксация выбранного плана действий на доске.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09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нова в школу 16x9">
  <a:themeElements>
    <a:clrScheme name="Снова_в_школу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FA0BEA-B978-4185-B5FE-510E7CB42798}">
  <ds:schemaRefs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3499855-99AB-4465-B565-0721630013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106C84-672D-42B4-8E56-A8A6BCFA54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335</Words>
  <Application>Microsoft Office PowerPoint</Application>
  <PresentationFormat>Произвольный</PresentationFormat>
  <Paragraphs>77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Снова в школу 16x9</vt:lpstr>
      <vt:lpstr>Тема: В.М. Гаршин  «Лягушка-путешественница» (литературное чтение, 4 класс) «Начальная школа XXI века»</vt:lpstr>
      <vt:lpstr>Образовательные результаты</vt:lpstr>
      <vt:lpstr>Образовательные результаты</vt:lpstr>
      <vt:lpstr>Образовательные результаты</vt:lpstr>
      <vt:lpstr>Организация учебной   деятельности на уроке</vt:lpstr>
      <vt:lpstr>Организация учебной   деятельности на уроке</vt:lpstr>
      <vt:lpstr>Организация учебной   деятельности на уроке</vt:lpstr>
      <vt:lpstr>Организация учебной   деятельности на уроке</vt:lpstr>
      <vt:lpstr>Организация учебной   деятельности на уроке</vt:lpstr>
      <vt:lpstr>Организация учебной   деятельности на уроке</vt:lpstr>
      <vt:lpstr>Организация учебной   деятельности на уроке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2013-07-31T01:43:24Z</dcterms:created>
  <dcterms:modified xsi:type="dcterms:W3CDTF">2017-10-16T20:29:30Z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