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97" r:id="rId6"/>
    <p:sldId id="319" r:id="rId7"/>
    <p:sldId id="289" r:id="rId8"/>
    <p:sldId id="290" r:id="rId9"/>
    <p:sldId id="291" r:id="rId10"/>
    <p:sldId id="292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29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5C71"/>
    <a:srgbClr val="CF540F"/>
    <a:srgbClr val="006600"/>
    <a:srgbClr val="2F9542"/>
    <a:srgbClr val="663300"/>
    <a:srgbClr val="03B9B9"/>
    <a:srgbClr val="FF6801"/>
    <a:srgbClr val="3B6079"/>
    <a:srgbClr val="78A640"/>
    <a:srgbClr val="F0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74" autoAdjust="0"/>
  </p:normalViewPr>
  <p:slideViewPr>
    <p:cSldViewPr snapToGrid="0">
      <p:cViewPr>
        <p:scale>
          <a:sx n="70" d="100"/>
          <a:sy n="70" d="100"/>
        </p:scale>
        <p:origin x="-744" y="-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12/26/2018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12/26/2018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12/26/2018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12/26/2018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12/26/2018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/>
              <a:pPr/>
              <a:t>12/26/2018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none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4.xml"/><Relationship Id="rId18" Type="http://schemas.openxmlformats.org/officeDocument/2006/relationships/slide" Target="slide19.xml"/><Relationship Id="rId26" Type="http://schemas.openxmlformats.org/officeDocument/2006/relationships/slide" Target="slide27.xml"/><Relationship Id="rId3" Type="http://schemas.openxmlformats.org/officeDocument/2006/relationships/image" Target="../media/image5.png"/><Relationship Id="rId21" Type="http://schemas.openxmlformats.org/officeDocument/2006/relationships/slide" Target="slide22.xml"/><Relationship Id="rId7" Type="http://schemas.openxmlformats.org/officeDocument/2006/relationships/slide" Target="slide9.xml"/><Relationship Id="rId12" Type="http://schemas.openxmlformats.org/officeDocument/2006/relationships/slide" Target="slide13.xml"/><Relationship Id="rId17" Type="http://schemas.openxmlformats.org/officeDocument/2006/relationships/slide" Target="slide18.xml"/><Relationship Id="rId25" Type="http://schemas.openxmlformats.org/officeDocument/2006/relationships/slide" Target="slide26.xml"/><Relationship Id="rId2" Type="http://schemas.openxmlformats.org/officeDocument/2006/relationships/slide" Target="slide7.xml"/><Relationship Id="rId16" Type="http://schemas.openxmlformats.org/officeDocument/2006/relationships/slide" Target="slide17.xml"/><Relationship Id="rId20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8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28" Type="http://schemas.openxmlformats.org/officeDocument/2006/relationships/slide" Target="slide29.xml"/><Relationship Id="rId10" Type="http://schemas.openxmlformats.org/officeDocument/2006/relationships/slide" Target="slide11.xml"/><Relationship Id="rId19" Type="http://schemas.openxmlformats.org/officeDocument/2006/relationships/slide" Target="slide20.xml"/><Relationship Id="rId4" Type="http://schemas.microsoft.com/office/2007/relationships/hdphoto" Target="../media/hdphoto5.wdp"/><Relationship Id="rId9" Type="http://schemas.microsoft.com/office/2007/relationships/hdphoto" Target="../media/hdphoto6.wdp"/><Relationship Id="rId14" Type="http://schemas.openxmlformats.org/officeDocument/2006/relationships/slide" Target="slide15.xml"/><Relationship Id="rId22" Type="http://schemas.openxmlformats.org/officeDocument/2006/relationships/slide" Target="slide23.xml"/><Relationship Id="rId27" Type="http://schemas.openxmlformats.org/officeDocument/2006/relationships/slide" Target="slide28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microsoft.com/office/2007/relationships/hdphoto" Target="../media/hdphoto7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1347938" y="-1"/>
            <a:ext cx="844061" cy="773723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347938" y="2385643"/>
            <a:ext cx="539261" cy="474787"/>
          </a:xfrm>
          <a:prstGeom prst="rect">
            <a:avLst/>
          </a:prstGeom>
          <a:gradFill>
            <a:gsLst>
              <a:gs pos="0">
                <a:srgbClr val="D0F0FC"/>
              </a:gs>
              <a:gs pos="100000">
                <a:srgbClr val="D4F2FC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230707" y="2965938"/>
            <a:ext cx="961292" cy="1184031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722" y="0"/>
            <a:ext cx="844061" cy="773723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6206" y="609947"/>
            <a:ext cx="7428763" cy="2784229"/>
          </a:xfrm>
        </p:spPr>
        <p:txBody>
          <a:bodyPr>
            <a:normAutofit/>
          </a:bodyPr>
          <a:lstStyle/>
          <a:p>
            <a:r>
              <a:rPr lang="ru-RU" sz="6000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  <a:latin typeface="Calibri" panose="020F0502020204030204" pitchFamily="34" charset="0"/>
              </a:rPr>
              <a:t>Урок математики </a:t>
            </a:r>
            <a:br>
              <a:rPr lang="ru-RU" sz="6000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  <a:latin typeface="Calibri" panose="020F0502020204030204" pitchFamily="34" charset="0"/>
              </a:rPr>
            </a:br>
            <a:r>
              <a:rPr lang="ru-RU" sz="6000" dirty="0" smtClean="0">
                <a:ln w="10541" cmpd="sng">
                  <a:noFill/>
                  <a:prstDash val="solid"/>
                </a:ln>
                <a:solidFill>
                  <a:schemeClr val="accent3"/>
                </a:solidFill>
                <a:latin typeface="Calibri" panose="020F0502020204030204" pitchFamily="34" charset="0"/>
              </a:rPr>
              <a:t>в 1 классе по теме </a:t>
            </a:r>
            <a:r>
              <a:rPr lang="ru-RU" sz="7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«Решение задач»</a:t>
            </a:r>
            <a:endParaRPr lang="en-US" sz="7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426455" y="1312348"/>
            <a:ext cx="7339090" cy="2295287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dirty="0" smtClean="0">
                <a:latin typeface="Calibri" panose="020F0502020204030204" pitchFamily="34" charset="0"/>
              </a:rPr>
              <a:t>Пётр – сын </a:t>
            </a:r>
            <a:r>
              <a:rPr lang="ru-RU" sz="4000" dirty="0">
                <a:latin typeface="Calibri" panose="020F0502020204030204" pitchFamily="34" charset="0"/>
              </a:rPr>
              <a:t>Сергея,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Сергей – сын Фёдора</a:t>
            </a:r>
            <a:r>
              <a:rPr lang="ru-RU" sz="4000" dirty="0">
                <a:latin typeface="Calibri" panose="020F0502020204030204" pitchFamily="34" charset="0"/>
              </a:rPr>
              <a:t>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Кем </a:t>
            </a:r>
            <a:r>
              <a:rPr lang="ru-RU" sz="4000" dirty="0">
                <a:latin typeface="Calibri" panose="020F0502020204030204" pitchFamily="34" charset="0"/>
              </a:rPr>
              <a:t>приходится </a:t>
            </a:r>
            <a:r>
              <a:rPr lang="ru-RU" sz="4000" dirty="0" smtClean="0">
                <a:latin typeface="Calibri" panose="020F0502020204030204" pitchFamily="34" charset="0"/>
              </a:rPr>
              <a:t>Пётр Фёдору</a:t>
            </a:r>
            <a:r>
              <a:rPr lang="ru-RU" sz="4000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внуком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680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868">
            <a:off x="494337" y="664423"/>
            <a:ext cx="1837635" cy="115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2782" y="967588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956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23749" y="1491000"/>
            <a:ext cx="9744502" cy="2076688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</a:rPr>
              <a:t>Фиолетовый монстр съел 4 целых апельсина, </a:t>
            </a:r>
          </a:p>
          <a:p>
            <a:r>
              <a:rPr lang="ru-RU" sz="3600" dirty="0" smtClean="0">
                <a:latin typeface="Calibri" panose="020F0502020204030204" pitchFamily="34" charset="0"/>
              </a:rPr>
              <a:t>а </a:t>
            </a:r>
            <a:r>
              <a:rPr lang="ru-RU" sz="3600" dirty="0">
                <a:latin typeface="Calibri" panose="020F0502020204030204" pitchFamily="34" charset="0"/>
              </a:rPr>
              <a:t>зелёный </a:t>
            </a:r>
            <a:r>
              <a:rPr lang="ru-RU" sz="3600" dirty="0" smtClean="0">
                <a:latin typeface="Calibri" panose="020F0502020204030204" pitchFamily="34" charset="0"/>
              </a:rPr>
              <a:t>– 7 </a:t>
            </a:r>
            <a:r>
              <a:rPr lang="ru-RU" sz="3600" dirty="0">
                <a:latin typeface="Calibri" panose="020F0502020204030204" pitchFamily="34" charset="0"/>
              </a:rPr>
              <a:t>половинок таких же апельсинов.</a:t>
            </a:r>
          </a:p>
          <a:p>
            <a:r>
              <a:rPr lang="ru-RU" sz="3600" dirty="0" smtClean="0">
                <a:latin typeface="Calibri" panose="020F0502020204030204" pitchFamily="34" charset="0"/>
              </a:rPr>
              <a:t>Кто </a:t>
            </a:r>
            <a:r>
              <a:rPr lang="ru-RU" sz="3600" dirty="0">
                <a:latin typeface="Calibri" panose="020F0502020204030204" pitchFamily="34" charset="0"/>
              </a:rPr>
              <a:t>съел больше целых апельсинов?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37045" y="4184695"/>
            <a:ext cx="5117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фиолетовый монстр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421">
            <a:off x="561545" y="399977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24212" y="491563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001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76064" y="1312348"/>
            <a:ext cx="6239873" cy="2295287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dirty="0">
                <a:latin typeface="Calibri" panose="020F0502020204030204" pitchFamily="34" charset="0"/>
              </a:rPr>
              <a:t>На столе стояло 7 свечей.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Одну </a:t>
            </a:r>
            <a:r>
              <a:rPr lang="ru-RU" sz="4000" dirty="0">
                <a:latin typeface="Calibri" panose="020F0502020204030204" pitchFamily="34" charset="0"/>
              </a:rPr>
              <a:t>потушили.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Сколько </a:t>
            </a:r>
            <a:r>
              <a:rPr lang="ru-RU" sz="4000" dirty="0">
                <a:latin typeface="Calibri" panose="020F0502020204030204" pitchFamily="34" charset="0"/>
              </a:rPr>
              <a:t>свечей осталось?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6 свечей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7263">
            <a:off x="747827" y="528776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45923" y="427112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6476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678675" y="1491000"/>
            <a:ext cx="8834651" cy="2076688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</a:rPr>
              <a:t>Катя и Оля были в цирке.</a:t>
            </a:r>
          </a:p>
          <a:p>
            <a:r>
              <a:rPr lang="ru-RU" sz="3600" dirty="0" smtClean="0">
                <a:latin typeface="Calibri" panose="020F0502020204030204" pitchFamily="34" charset="0"/>
              </a:rPr>
              <a:t>Представление </a:t>
            </a:r>
            <a:r>
              <a:rPr lang="ru-RU" sz="3600" dirty="0">
                <a:latin typeface="Calibri" panose="020F0502020204030204" pitchFamily="34" charset="0"/>
              </a:rPr>
              <a:t>длилось 2 часа.</a:t>
            </a:r>
          </a:p>
          <a:p>
            <a:r>
              <a:rPr lang="ru-RU" sz="3600" dirty="0" smtClean="0">
                <a:latin typeface="Calibri" panose="020F0502020204030204" pitchFamily="34" charset="0"/>
              </a:rPr>
              <a:t>Сколько </a:t>
            </a:r>
            <a:r>
              <a:rPr lang="ru-RU" sz="3600" dirty="0">
                <a:latin typeface="Calibri" panose="020F0502020204030204" pitchFamily="34" charset="0"/>
              </a:rPr>
              <a:t>часов смотрела каждая девочка?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37045" y="4184695"/>
            <a:ext cx="5117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2 часа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963">
            <a:off x="152571" y="389442"/>
            <a:ext cx="1837635" cy="115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22983" y="532576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114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22144" y="1491000"/>
            <a:ext cx="8147713" cy="2076688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3600" dirty="0">
                <a:latin typeface="Calibri" panose="020F0502020204030204" pitchFamily="34" charset="0"/>
              </a:rPr>
              <a:t>Вы участвуете в </a:t>
            </a:r>
            <a:r>
              <a:rPr lang="ru-RU" sz="3600" dirty="0" smtClean="0">
                <a:latin typeface="Calibri" panose="020F0502020204030204" pitchFamily="34" charset="0"/>
              </a:rPr>
              <a:t>марафоне, и </a:t>
            </a:r>
            <a:r>
              <a:rPr lang="ru-RU" sz="3600" dirty="0">
                <a:latin typeface="Calibri" panose="020F0502020204030204" pitchFamily="34" charset="0"/>
              </a:rPr>
              <a:t>обогнали бегуна, бежавшего </a:t>
            </a:r>
            <a:r>
              <a:rPr lang="ru-RU" sz="3600" dirty="0" smtClean="0">
                <a:latin typeface="Calibri" panose="020F0502020204030204" pitchFamily="34" charset="0"/>
              </a:rPr>
              <a:t>вторым.</a:t>
            </a:r>
          </a:p>
          <a:p>
            <a:r>
              <a:rPr lang="ru-RU" sz="3600" dirty="0">
                <a:latin typeface="Calibri" panose="020F0502020204030204" pitchFamily="34" charset="0"/>
              </a:rPr>
              <a:t>К</a:t>
            </a:r>
            <a:r>
              <a:rPr lang="ru-RU" sz="3600" dirty="0" smtClean="0">
                <a:latin typeface="Calibri" panose="020F0502020204030204" pitchFamily="34" charset="0"/>
              </a:rPr>
              <a:t>акую </a:t>
            </a:r>
            <a:r>
              <a:rPr lang="ru-RU" sz="3600" dirty="0">
                <a:latin typeface="Calibri" panose="020F0502020204030204" pitchFamily="34" charset="0"/>
              </a:rPr>
              <a:t>позицию вы теперь занимаете?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37045" y="4195759"/>
            <a:ext cx="5117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вторую позицию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680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362">
            <a:off x="435173" y="419885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37482" y="476053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99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56090" y="1312348"/>
            <a:ext cx="7079820" cy="2295287"/>
          </a:xfrm>
          <a:prstGeom prst="roundRect">
            <a:avLst>
              <a:gd name="adj" fmla="val 2782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dirty="0" smtClean="0">
                <a:latin typeface="Calibri" panose="020F0502020204030204" pitchFamily="34" charset="0"/>
              </a:rPr>
              <a:t>Бабушка </a:t>
            </a:r>
            <a:r>
              <a:rPr lang="ru-RU" sz="4000" dirty="0">
                <a:latin typeface="Calibri" panose="020F0502020204030204" pitchFamily="34" charset="0"/>
              </a:rPr>
              <a:t>испекла 8 пирожков,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3 </a:t>
            </a:r>
            <a:r>
              <a:rPr lang="ru-RU" sz="4000" dirty="0">
                <a:latin typeface="Calibri" panose="020F0502020204030204" pitchFamily="34" charset="0"/>
              </a:rPr>
              <a:t>пирожка съели.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Сколько </a:t>
            </a:r>
            <a:r>
              <a:rPr lang="ru-RU" sz="4000" dirty="0">
                <a:latin typeface="Calibri" panose="020F0502020204030204" pitchFamily="34" charset="0"/>
              </a:rPr>
              <a:t>пирожков осталось?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5 пирожков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03">
            <a:off x="585141" y="350126"/>
            <a:ext cx="1837635" cy="115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350582" y="486057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881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518314" y="1491000"/>
            <a:ext cx="9155372" cy="2076688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3600" dirty="0">
                <a:latin typeface="Calibri" panose="020F0502020204030204" pitchFamily="34" charset="0"/>
              </a:rPr>
              <a:t>В книге </a:t>
            </a:r>
            <a:r>
              <a:rPr lang="ru-RU" sz="3600" dirty="0" smtClean="0">
                <a:latin typeface="Calibri" panose="020F0502020204030204" pitchFamily="34" charset="0"/>
              </a:rPr>
              <a:t>«Репка» </a:t>
            </a:r>
            <a:r>
              <a:rPr lang="ru-RU" sz="3600" dirty="0">
                <a:latin typeface="Calibri" panose="020F0502020204030204" pitchFamily="34" charset="0"/>
              </a:rPr>
              <a:t>6 </a:t>
            </a:r>
            <a:r>
              <a:rPr lang="ru-RU" sz="3600" dirty="0" smtClean="0">
                <a:latin typeface="Calibri" panose="020F0502020204030204" pitchFamily="34" charset="0"/>
              </a:rPr>
              <a:t>страниц, </a:t>
            </a:r>
          </a:p>
          <a:p>
            <a:pPr algn="just"/>
            <a:r>
              <a:rPr lang="ru-RU" sz="3600" dirty="0" smtClean="0">
                <a:latin typeface="Calibri" panose="020F0502020204030204" pitchFamily="34" charset="0"/>
              </a:rPr>
              <a:t>а </a:t>
            </a:r>
            <a:r>
              <a:rPr lang="ru-RU" sz="3600" dirty="0">
                <a:latin typeface="Calibri" panose="020F0502020204030204" pitchFamily="34" charset="0"/>
              </a:rPr>
              <a:t>в книге </a:t>
            </a:r>
            <a:r>
              <a:rPr lang="ru-RU" sz="3600" dirty="0" smtClean="0">
                <a:latin typeface="Calibri" panose="020F0502020204030204" pitchFamily="34" charset="0"/>
              </a:rPr>
              <a:t>«Теремок» </a:t>
            </a:r>
            <a:r>
              <a:rPr lang="ru-RU" sz="3600" dirty="0">
                <a:latin typeface="Calibri" panose="020F0502020204030204" pitchFamily="34" charset="0"/>
              </a:rPr>
              <a:t>на 2 страницы больше.</a:t>
            </a:r>
          </a:p>
          <a:p>
            <a:pPr algn="just"/>
            <a:r>
              <a:rPr lang="ru-RU" sz="3600" dirty="0" smtClean="0">
                <a:latin typeface="Calibri" panose="020F0502020204030204" pitchFamily="34" charset="0"/>
              </a:rPr>
              <a:t>Сколько </a:t>
            </a:r>
            <a:r>
              <a:rPr lang="ru-RU" sz="3600" dirty="0">
                <a:latin typeface="Calibri" panose="020F0502020204030204" pitchFamily="34" charset="0"/>
              </a:rPr>
              <a:t>страниц в книге </a:t>
            </a:r>
            <a:r>
              <a:rPr lang="ru-RU" sz="3600" dirty="0" smtClean="0">
                <a:latin typeface="Calibri" panose="020F0502020204030204" pitchFamily="34" charset="0"/>
              </a:rPr>
              <a:t>«Теремок»?</a:t>
            </a:r>
            <a:endParaRPr lang="ru-RU" sz="3600" dirty="0">
              <a:latin typeface="Calibri" panose="020F0502020204030204" pitchFamily="34" charset="0"/>
            </a:endParaRP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537045" y="4195759"/>
            <a:ext cx="5117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8 страниц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6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919">
            <a:off x="628621" y="441070"/>
            <a:ext cx="1837635" cy="115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75251" y="324326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697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39077" y="1312348"/>
            <a:ext cx="6713846" cy="2295287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dirty="0">
                <a:latin typeface="Calibri" panose="020F0502020204030204" pitchFamily="34" charset="0"/>
              </a:rPr>
              <a:t>Петя принёс 7 </a:t>
            </a:r>
            <a:r>
              <a:rPr lang="ru-RU" sz="4000" dirty="0" smtClean="0">
                <a:latin typeface="Calibri" panose="020F0502020204030204" pitchFamily="34" charset="0"/>
              </a:rPr>
              <a:t>шариков.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1 </a:t>
            </a:r>
            <a:r>
              <a:rPr lang="ru-RU" sz="4000" dirty="0">
                <a:latin typeface="Calibri" panose="020F0502020204030204" pitchFamily="34" charset="0"/>
              </a:rPr>
              <a:t>шарик лопнул.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Сколько </a:t>
            </a:r>
            <a:r>
              <a:rPr lang="ru-RU" sz="4000" dirty="0">
                <a:latin typeface="Calibri" panose="020F0502020204030204" pitchFamily="34" charset="0"/>
              </a:rPr>
              <a:t>шариков осталось?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6 шариков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680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4269">
            <a:off x="509903" y="680060"/>
            <a:ext cx="1837635" cy="115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940741" y="1174787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11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2260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197291" y="1312348"/>
            <a:ext cx="7383438" cy="2295287"/>
          </a:xfrm>
          <a:prstGeom prst="roundRect">
            <a:avLst>
              <a:gd name="adj" fmla="val 2782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dirty="0">
                <a:latin typeface="Calibri" panose="020F0502020204030204" pitchFamily="34" charset="0"/>
              </a:rPr>
              <a:t>Брат старше сестры на 7 лет.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На </a:t>
            </a:r>
            <a:r>
              <a:rPr lang="ru-RU" sz="4000" dirty="0">
                <a:latin typeface="Calibri" panose="020F0502020204030204" pitchFamily="34" charset="0"/>
              </a:rPr>
              <a:t>сколько лет он будет старше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сестры </a:t>
            </a:r>
            <a:r>
              <a:rPr lang="ru-RU" sz="4000" dirty="0">
                <a:latin typeface="Calibri" panose="020F0502020204030204" pitchFamily="34" charset="0"/>
              </a:rPr>
              <a:t>через 3 года?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на 7 лет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5213">
            <a:off x="451803" y="581123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951924" y="506034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12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01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77784" y="1203049"/>
            <a:ext cx="6036433" cy="2513886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400" dirty="0">
                <a:latin typeface="Calibri" panose="020F0502020204030204" pitchFamily="34" charset="0"/>
              </a:rPr>
              <a:t>Яйцо варится 5 минут.</a:t>
            </a:r>
          </a:p>
          <a:p>
            <a:r>
              <a:rPr lang="ru-RU" sz="4400" dirty="0" smtClean="0">
                <a:latin typeface="Calibri" panose="020F0502020204030204" pitchFamily="34" charset="0"/>
              </a:rPr>
              <a:t>Сколько </a:t>
            </a:r>
            <a:r>
              <a:rPr lang="ru-RU" sz="4400" dirty="0">
                <a:latin typeface="Calibri" panose="020F0502020204030204" pitchFamily="34" charset="0"/>
              </a:rPr>
              <a:t>минут нужно</a:t>
            </a:r>
          </a:p>
          <a:p>
            <a:r>
              <a:rPr lang="ru-RU" sz="4400" dirty="0" smtClean="0">
                <a:latin typeface="Calibri" panose="020F0502020204030204" pitchFamily="34" charset="0"/>
              </a:rPr>
              <a:t>варить </a:t>
            </a:r>
            <a:r>
              <a:rPr lang="ru-RU" sz="4400" dirty="0">
                <a:latin typeface="Calibri" panose="020F0502020204030204" pitchFamily="34" charset="0"/>
              </a:rPr>
              <a:t>3 яйца?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5 минут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1631">
            <a:off x="602406" y="301211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40479" y="445028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046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81" b="97942" l="1859" r="98938">
                        <a14:foregroundMark x1="64940" y1="10905" x2="95883" y2="30453"/>
                        <a14:foregroundMark x1="10491" y1="13992" x2="10491" y2="13992"/>
                        <a14:foregroundMark x1="14210" y1="15021" x2="14210" y2="15021"/>
                        <a14:foregroundMark x1="15803" y1="15021" x2="15803" y2="15021"/>
                        <a14:foregroundMark x1="65206" y1="24691" x2="81275" y2="17695"/>
                        <a14:foregroundMark x1="9562" y1="15021" x2="9562" y2="15021"/>
                        <a14:foregroundMark x1="9163" y1="14609" x2="9163" y2="14609"/>
                        <a14:foregroundMark x1="9163" y1="13992" x2="9163" y2="13992"/>
                        <a14:foregroundMark x1="16600" y1="14403" x2="16600" y2="14403"/>
                        <a14:foregroundMark x1="11687" y1="13580" x2="11687" y2="13580"/>
                        <a14:foregroundMark x1="77291" y1="13169" x2="90969" y2="162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075" y="1266616"/>
            <a:ext cx="8248174" cy="5323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Заголовок 2"/>
          <p:cNvSpPr>
            <a:spLocks noGrp="1"/>
          </p:cNvSpPr>
          <p:nvPr>
            <p:ph type="title"/>
          </p:nvPr>
        </p:nvSpPr>
        <p:spPr>
          <a:xfrm>
            <a:off x="1524000" y="201742"/>
            <a:ext cx="9133730" cy="971968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Правила работы в паре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47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35997" y="1741349"/>
            <a:ext cx="7720007" cy="1566624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dirty="0">
                <a:latin typeface="Calibri" panose="020F0502020204030204" pitchFamily="34" charset="0"/>
              </a:rPr>
              <a:t>12 </a:t>
            </a:r>
            <a:r>
              <a:rPr lang="ru-RU" sz="4000" dirty="0" smtClean="0">
                <a:latin typeface="Calibri" panose="020F0502020204030204" pitchFamily="34" charset="0"/>
              </a:rPr>
              <a:t>братьев </a:t>
            </a:r>
            <a:r>
              <a:rPr lang="ru-RU" sz="4000" dirty="0">
                <a:latin typeface="Calibri" panose="020F0502020204030204" pitchFamily="34" charset="0"/>
              </a:rPr>
              <a:t>друг за другом ходят,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друг </a:t>
            </a:r>
            <a:r>
              <a:rPr lang="ru-RU" sz="4000" dirty="0">
                <a:latin typeface="Calibri" panose="020F0502020204030204" pitchFamily="34" charset="0"/>
              </a:rPr>
              <a:t>друга не обходят?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46729" y="4184696"/>
            <a:ext cx="3698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месяцы, год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497">
            <a:off x="578405" y="352765"/>
            <a:ext cx="1837635" cy="115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38249" y="340728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78102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71746" y="2069247"/>
            <a:ext cx="7448509" cy="910828"/>
          </a:xfrm>
          <a:prstGeom prst="roundRect">
            <a:avLst>
              <a:gd name="adj" fmla="val 2782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400" dirty="0">
                <a:latin typeface="Calibri" panose="020F0502020204030204" pitchFamily="34" charset="0"/>
              </a:rPr>
              <a:t>Сколько </a:t>
            </a:r>
            <a:r>
              <a:rPr lang="ru-RU" sz="4400" dirty="0" smtClean="0">
                <a:latin typeface="Calibri" panose="020F0502020204030204" pitchFamily="34" charset="0"/>
              </a:rPr>
              <a:t>ушей </a:t>
            </a:r>
            <a:r>
              <a:rPr lang="ru-RU" sz="4400" dirty="0">
                <a:latin typeface="Calibri" panose="020F0502020204030204" pitchFamily="34" charset="0"/>
              </a:rPr>
              <a:t>у трёх мышей?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46729" y="4184696"/>
            <a:ext cx="3698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6 ушей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5392">
            <a:off x="294761" y="455892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63231" y="869388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176893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34422" y="1714053"/>
            <a:ext cx="8723156" cy="1566624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dirty="0">
                <a:latin typeface="Calibri" panose="020F0502020204030204" pitchFamily="34" charset="0"/>
              </a:rPr>
              <a:t>Как можно поместить 2 литра молока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в </a:t>
            </a:r>
            <a:r>
              <a:rPr lang="ru-RU" sz="4000" dirty="0">
                <a:latin typeface="Calibri" panose="020F0502020204030204" pitchFamily="34" charset="0"/>
              </a:rPr>
              <a:t>литровую банку?</a:t>
            </a:r>
          </a:p>
        </p:txBody>
      </p:sp>
      <p:pic>
        <p:nvPicPr>
          <p:cNvPr id="18" name="Рисунок 17" descr="ÐÐ°ÑÑÐ¸Ð½ÐºÐ¸ Ð¿Ð¾ Ð·Ð°Ð¿ÑÐ¾ÑÑ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132" y="3280677"/>
            <a:ext cx="1202400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2438142" y="3685963"/>
            <a:ext cx="477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libri" panose="020F0502020204030204" pitchFamily="34" charset="0"/>
              </a:rPr>
              <a:t>превратить в творог</a:t>
            </a: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7478">
            <a:off x="374990" y="452093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18817" y="372001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</a:t>
            </a:r>
          </a:p>
        </p:txBody>
      </p:sp>
      <p:pic>
        <p:nvPicPr>
          <p:cNvPr id="25" name="Рисунок 24" descr="ÐÐ°ÑÑÐ¸Ð½ÐºÐ¸ Ð¿Ð¾ Ð·Ð°Ð¿ÑÐ¾ÑÑ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051" y="3856677"/>
            <a:ext cx="1202400" cy="11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Рисунок 25" descr="ÐÐ°ÑÑÐ¸Ð½ÐºÐ¸ Ð¿Ð¾ Ð·Ð°Ð¿ÑÐ¾ÑÑ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0944" y="4429932"/>
            <a:ext cx="1202400" cy="11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4170537" y="4430284"/>
            <a:ext cx="4778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libri" panose="020F0502020204030204" pitchFamily="34" charset="0"/>
              </a:rPr>
              <a:t>сделать сгущёнку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22319" y="5138475"/>
            <a:ext cx="540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Calibri" panose="020F0502020204030204" pitchFamily="34" charset="0"/>
              </a:rPr>
              <a:t>сделать топлёное молоко</a:t>
            </a:r>
          </a:p>
        </p:txBody>
      </p:sp>
    </p:spTree>
    <p:extLst>
      <p:ext uri="{BB962C8B-B14F-4D97-AF65-F5344CB8AC3E}">
        <p14:creationId xmlns:p14="http://schemas.microsoft.com/office/powerpoint/2010/main" val="346151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3" grpId="0"/>
      <p:bldP spid="27" grpId="0"/>
      <p:bldP spid="2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82971" y="1747452"/>
            <a:ext cx="9904253" cy="1566624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dirty="0">
                <a:latin typeface="Calibri" panose="020F0502020204030204" pitchFamily="34" charset="0"/>
              </a:rPr>
              <a:t>У Миши было 7 </a:t>
            </a:r>
            <a:r>
              <a:rPr lang="ru-RU" sz="4000" dirty="0" smtClean="0">
                <a:latin typeface="Calibri" panose="020F0502020204030204" pitchFamily="34" charset="0"/>
              </a:rPr>
              <a:t>марок, а у Саши – 2 </a:t>
            </a:r>
            <a:r>
              <a:rPr lang="ru-RU" sz="4000" dirty="0">
                <a:latin typeface="Calibri" panose="020F0502020204030204" pitchFamily="34" charset="0"/>
              </a:rPr>
              <a:t>марки.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Сколько </a:t>
            </a:r>
            <a:r>
              <a:rPr lang="ru-RU" sz="4000" dirty="0">
                <a:latin typeface="Calibri" panose="020F0502020204030204" pitchFamily="34" charset="0"/>
              </a:rPr>
              <a:t>марок всего было у мальчиков?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9 марок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66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4223">
            <a:off x="89166" y="490950"/>
            <a:ext cx="1837635" cy="115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02616" y="1013985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314471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46243" y="1383121"/>
            <a:ext cx="6899514" cy="2295287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dirty="0">
                <a:latin typeface="Calibri" panose="020F0502020204030204" pitchFamily="34" charset="0"/>
              </a:rPr>
              <a:t>Аист стоит на одной ноге </a:t>
            </a:r>
            <a:endParaRPr lang="ru-RU" sz="4000" dirty="0" smtClean="0">
              <a:latin typeface="Calibri" panose="020F0502020204030204" pitchFamily="34" charset="0"/>
            </a:endParaRPr>
          </a:p>
          <a:p>
            <a:r>
              <a:rPr lang="ru-RU" sz="4000" dirty="0" smtClean="0">
                <a:latin typeface="Calibri" panose="020F0502020204030204" pitchFamily="34" charset="0"/>
              </a:rPr>
              <a:t>и </a:t>
            </a:r>
            <a:r>
              <a:rPr lang="ru-RU" sz="4000" dirty="0">
                <a:latin typeface="Calibri" panose="020F0502020204030204" pitchFamily="34" charset="0"/>
              </a:rPr>
              <a:t>весит 3 килограмма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Сколько </a:t>
            </a:r>
            <a:r>
              <a:rPr lang="ru-RU" sz="4000" dirty="0">
                <a:latin typeface="Calibri" panose="020F0502020204030204" pitchFamily="34" charset="0"/>
              </a:rPr>
              <a:t>он весит на 2 ногах?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3 килограмма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463">
            <a:off x="247249" y="364108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78295" y="571196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25584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04439" y="1492419"/>
            <a:ext cx="9983123" cy="2076688"/>
          </a:xfrm>
          <a:prstGeom prst="roundRect">
            <a:avLst>
              <a:gd name="adj" fmla="val 2782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</a:rPr>
              <a:t>Мы большая семья, самый </a:t>
            </a:r>
            <a:r>
              <a:rPr lang="ru-RU" sz="3600" dirty="0" smtClean="0">
                <a:latin typeface="Calibri" panose="020F0502020204030204" pitchFamily="34" charset="0"/>
              </a:rPr>
              <a:t>младший – это </a:t>
            </a:r>
            <a:r>
              <a:rPr lang="ru-RU" sz="3600" dirty="0">
                <a:latin typeface="Calibri" panose="020F0502020204030204" pitchFamily="34" charset="0"/>
              </a:rPr>
              <a:t>я.</a:t>
            </a:r>
          </a:p>
          <a:p>
            <a:r>
              <a:rPr lang="ru-RU" sz="3600" dirty="0" smtClean="0">
                <a:latin typeface="Calibri" panose="020F0502020204030204" pitchFamily="34" charset="0"/>
              </a:rPr>
              <a:t>Ваня </a:t>
            </a:r>
            <a:r>
              <a:rPr lang="ru-RU" sz="3600" dirty="0">
                <a:latin typeface="Calibri" panose="020F0502020204030204" pitchFamily="34" charset="0"/>
              </a:rPr>
              <a:t>есть и Таня есть, Миша, Саша, Паша, </a:t>
            </a:r>
            <a:r>
              <a:rPr lang="ru-RU" sz="3600" dirty="0" smtClean="0">
                <a:latin typeface="Calibri" panose="020F0502020204030204" pitchFamily="34" charset="0"/>
              </a:rPr>
              <a:t>Даша,</a:t>
            </a:r>
            <a:endParaRPr lang="ru-RU" sz="3600" dirty="0">
              <a:latin typeface="Calibri" panose="020F0502020204030204" pitchFamily="34" charset="0"/>
            </a:endParaRPr>
          </a:p>
          <a:p>
            <a:r>
              <a:rPr lang="ru-RU" sz="3600" dirty="0" smtClean="0">
                <a:latin typeface="Calibri" panose="020F0502020204030204" pitchFamily="34" charset="0"/>
              </a:rPr>
              <a:t>И </a:t>
            </a:r>
            <a:r>
              <a:rPr lang="ru-RU" sz="3600" dirty="0">
                <a:latin typeface="Calibri" panose="020F0502020204030204" pitchFamily="34" charset="0"/>
              </a:rPr>
              <a:t>Наташа </a:t>
            </a:r>
            <a:r>
              <a:rPr lang="ru-RU" sz="3600" dirty="0" smtClean="0">
                <a:latin typeface="Calibri" panose="020F0502020204030204" pitchFamily="34" charset="0"/>
              </a:rPr>
              <a:t>– тоже </a:t>
            </a:r>
            <a:r>
              <a:rPr lang="ru-RU" sz="3600" dirty="0">
                <a:latin typeface="Calibri" panose="020F0502020204030204" pitchFamily="34" charset="0"/>
              </a:rPr>
              <a:t>наша.  Сколько детей в семье?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8 детей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663">
            <a:off x="474726" y="379780"/>
            <a:ext cx="1837635" cy="115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185556" y="591813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6046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03300" y="1267719"/>
            <a:ext cx="6185400" cy="2513886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400" dirty="0">
                <a:latin typeface="Calibri" panose="020F0502020204030204" pitchFamily="34" charset="0"/>
              </a:rPr>
              <a:t>Что весит больше </a:t>
            </a:r>
            <a:endParaRPr lang="ru-RU" sz="4400" dirty="0" smtClean="0">
              <a:latin typeface="Calibri" panose="020F0502020204030204" pitchFamily="34" charset="0"/>
            </a:endParaRPr>
          </a:p>
          <a:p>
            <a:r>
              <a:rPr lang="ru-RU" sz="4400" dirty="0" smtClean="0">
                <a:latin typeface="Calibri" panose="020F0502020204030204" pitchFamily="34" charset="0"/>
              </a:rPr>
              <a:t>1 килограмм </a:t>
            </a:r>
            <a:r>
              <a:rPr lang="ru-RU" sz="4400" dirty="0">
                <a:latin typeface="Calibri" panose="020F0502020204030204" pitchFamily="34" charset="0"/>
              </a:rPr>
              <a:t>гвоздей </a:t>
            </a:r>
            <a:endParaRPr lang="ru-RU" sz="4400" dirty="0" smtClean="0">
              <a:latin typeface="Calibri" panose="020F0502020204030204" pitchFamily="34" charset="0"/>
            </a:endParaRPr>
          </a:p>
          <a:p>
            <a:r>
              <a:rPr lang="ru-RU" sz="4400" dirty="0" smtClean="0">
                <a:latin typeface="Calibri" panose="020F0502020204030204" pitchFamily="34" charset="0"/>
              </a:rPr>
              <a:t>или </a:t>
            </a:r>
            <a:r>
              <a:rPr lang="ru-RU" sz="4400" dirty="0">
                <a:latin typeface="Calibri" panose="020F0502020204030204" pitchFamily="34" charset="0"/>
              </a:rPr>
              <a:t>1 </a:t>
            </a:r>
            <a:r>
              <a:rPr lang="ru-RU" sz="4400" dirty="0" smtClean="0">
                <a:latin typeface="Calibri" panose="020F0502020204030204" pitchFamily="34" charset="0"/>
              </a:rPr>
              <a:t>килограмм </a:t>
            </a:r>
            <a:r>
              <a:rPr lang="ru-RU" sz="4400" dirty="0">
                <a:latin typeface="Calibri" panose="020F0502020204030204" pitchFamily="34" charset="0"/>
              </a:rPr>
              <a:t>пуха?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3931692" y="4184696"/>
            <a:ext cx="4328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весят одинаково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578">
            <a:off x="325362" y="294858"/>
            <a:ext cx="1837635" cy="1152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13494" y="834169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255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2548" y="1407769"/>
            <a:ext cx="5736609" cy="2513886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400" dirty="0">
                <a:latin typeface="Calibri" panose="020F0502020204030204" pitchFamily="34" charset="0"/>
              </a:rPr>
              <a:t>Петя слабее Коли,</a:t>
            </a:r>
          </a:p>
          <a:p>
            <a:r>
              <a:rPr lang="ru-RU" sz="4400" dirty="0" smtClean="0">
                <a:latin typeface="Calibri" panose="020F0502020204030204" pitchFamily="34" charset="0"/>
              </a:rPr>
              <a:t>Петя </a:t>
            </a:r>
            <a:r>
              <a:rPr lang="ru-RU" sz="4400" dirty="0">
                <a:latin typeface="Calibri" panose="020F0502020204030204" pitchFamily="34" charset="0"/>
              </a:rPr>
              <a:t>сильнее </a:t>
            </a:r>
            <a:r>
              <a:rPr lang="ru-RU" sz="4400" dirty="0" smtClean="0">
                <a:latin typeface="Calibri" panose="020F0502020204030204" pitchFamily="34" charset="0"/>
              </a:rPr>
              <a:t>Миши.</a:t>
            </a:r>
          </a:p>
          <a:p>
            <a:r>
              <a:rPr lang="ru-RU" sz="4400" dirty="0" smtClean="0">
                <a:latin typeface="Calibri" panose="020F0502020204030204" pitchFamily="34" charset="0"/>
              </a:rPr>
              <a:t>Кто </a:t>
            </a:r>
            <a:r>
              <a:rPr lang="ru-RU" sz="4400" dirty="0">
                <a:latin typeface="Calibri" panose="020F0502020204030204" pitchFamily="34" charset="0"/>
              </a:rPr>
              <a:t>самый </a:t>
            </a:r>
            <a:r>
              <a:rPr lang="ru-RU" sz="4400" dirty="0" smtClean="0">
                <a:latin typeface="Calibri" panose="020F0502020204030204" pitchFamily="34" charset="0"/>
              </a:rPr>
              <a:t>сильный</a:t>
            </a:r>
            <a:r>
              <a:rPr lang="ru-RU" sz="4400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951861" y="4184696"/>
            <a:ext cx="193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Коля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497">
            <a:off x="410048" y="293153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23293" y="284479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21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7916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939544" y="1383121"/>
            <a:ext cx="8312912" cy="2295287"/>
          </a:xfrm>
          <a:prstGeom prst="roundRect">
            <a:avLst>
              <a:gd name="adj" fmla="val 27822"/>
            </a:avLst>
          </a:prstGeom>
          <a:ln>
            <a:solidFill>
              <a:srgbClr val="315C7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/>
            <a:r>
              <a:rPr lang="ru-RU" sz="4000" dirty="0">
                <a:latin typeface="Calibri" panose="020F0502020204030204" pitchFamily="34" charset="0"/>
              </a:rPr>
              <a:t>На ветке сидело 6 синиц,</a:t>
            </a:r>
          </a:p>
          <a:p>
            <a:pPr algn="just"/>
            <a:r>
              <a:rPr lang="ru-RU" sz="4000" dirty="0" smtClean="0">
                <a:latin typeface="Calibri" panose="020F0502020204030204" pitchFamily="34" charset="0"/>
              </a:rPr>
              <a:t>а воробьёв </a:t>
            </a:r>
            <a:r>
              <a:rPr lang="ru-RU" sz="4000" dirty="0">
                <a:latin typeface="Calibri" panose="020F0502020204030204" pitchFamily="34" charset="0"/>
              </a:rPr>
              <a:t>на 2 больше.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Сколько </a:t>
            </a:r>
            <a:r>
              <a:rPr lang="ru-RU" sz="4000" dirty="0">
                <a:latin typeface="Calibri" panose="020F0502020204030204" pitchFamily="34" charset="0"/>
              </a:rPr>
              <a:t>сидело на ветке </a:t>
            </a:r>
            <a:r>
              <a:rPr lang="ru-RU" sz="4000" dirty="0" smtClean="0">
                <a:latin typeface="Calibri" panose="020F0502020204030204" pitchFamily="34" charset="0"/>
              </a:rPr>
              <a:t>воробьёв</a:t>
            </a:r>
            <a:r>
              <a:rPr lang="ru-RU" sz="4000" dirty="0">
                <a:latin typeface="Calibri" panose="020F0502020204030204" pitchFamily="34" charset="0"/>
              </a:rPr>
              <a:t>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8 воробьёв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Picture 2" descr="ÐÐ¾ÑÐ¾Ð¶ÐµÐµ Ð¸Ð·Ð¾Ð±ÑÐ°Ð¶ÐµÐ½Ð¸Ðµ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3B60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188" b="97905" l="4376" r="94981">
                        <a14:foregroundMark x1="17889" y1="58652" x2="70270" y2="16576"/>
                        <a14:foregroundMark x1="31403" y1="18670" x2="72844" y2="45446"/>
                        <a14:foregroundMark x1="28185" y1="21129" x2="37194" y2="16576"/>
                        <a14:foregroundMark x1="73102" y1="4554" x2="18275" y2="42441"/>
                        <a14:foregroundMark x1="75418" y1="4281" x2="28185" y2="78142"/>
                        <a14:foregroundMark x1="76062" y1="5009" x2="66409" y2="40710"/>
                        <a14:foregroundMark x1="80824" y1="17760" x2="75676" y2="30692"/>
                        <a14:foregroundMark x1="10553" y1="56102" x2="21750" y2="55464"/>
                        <a14:foregroundMark x1="17632" y1="57923" x2="31017" y2="69763"/>
                        <a14:foregroundMark x1="15315" y1="80874" x2="26255" y2="69763"/>
                      </a14:backgroundRemoval>
                    </a14:imgEffect>
                    <a14:imgEffect>
                      <a14:colorTemperature colorTemp="114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6105">
            <a:off x="647986" y="-234006"/>
            <a:ext cx="1349361" cy="1906818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495600" y="324354"/>
            <a:ext cx="1051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22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56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arhivurokov.ru/multiurok/b/6/f/b6f11e925ca0a1a50a9bdf80f8dc0e2f966d264f/konspiekt-uroka-po-nadpriedmietnomu-kursu-mir-dieiatiel-nosti-1-klass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086" y="2689744"/>
            <a:ext cx="3649828" cy="39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52889" y="600501"/>
            <a:ext cx="100862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spc="3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МОЛОДЦЫ!</a:t>
            </a:r>
            <a:endParaRPr lang="ru-RU" sz="9600" b="1" spc="3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49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956392" y="1392071"/>
            <a:ext cx="7042222" cy="765981"/>
          </a:xfrm>
          <a:prstGeom prst="roundRect">
            <a:avLst>
              <a:gd name="adj" fmla="val 361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dirty="0">
                <a:latin typeface="Calibri" panose="020F0502020204030204" pitchFamily="34" charset="0"/>
              </a:rPr>
              <a:t>1. На дубе сидели 2 вороны и 1 дятел</a:t>
            </a:r>
            <a:r>
              <a:rPr lang="ru-RU" sz="3200" dirty="0" smtClean="0">
                <a:latin typeface="Calibri" panose="020F0502020204030204" pitchFamily="34" charset="0"/>
              </a:rPr>
              <a:t>.</a:t>
            </a:r>
            <a:endParaRPr lang="ru-RU" sz="3200" dirty="0">
              <a:latin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99398" y="163770"/>
            <a:ext cx="9593205" cy="98478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Какой текст является задачей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sp>
        <p:nvSpPr>
          <p:cNvPr id="14" name="Объект 1"/>
          <p:cNvSpPr txBox="1">
            <a:spLocks/>
          </p:cNvSpPr>
          <p:nvPr/>
        </p:nvSpPr>
        <p:spPr>
          <a:xfrm>
            <a:off x="968987" y="2457164"/>
            <a:ext cx="10606847" cy="1391505"/>
          </a:xfrm>
          <a:prstGeom prst="roundRect">
            <a:avLst>
              <a:gd name="adj" fmla="val 361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0070" indent="-514350" algn="just">
              <a:buClrTx/>
              <a:buAutoNum type="arabicPeriod" startAt="2"/>
            </a:pPr>
            <a:r>
              <a:rPr lang="ru-RU" sz="3200" dirty="0" smtClean="0">
                <a:latin typeface="Calibri" panose="020F0502020204030204" pitchFamily="34" charset="0"/>
              </a:rPr>
              <a:t>На </a:t>
            </a:r>
            <a:r>
              <a:rPr lang="ru-RU" sz="3200" dirty="0">
                <a:latin typeface="Calibri" panose="020F0502020204030204" pitchFamily="34" charset="0"/>
              </a:rPr>
              <a:t>дубе сидели 2 вороны и 1 дятел. </a:t>
            </a:r>
            <a:r>
              <a:rPr lang="ru-RU" sz="3200" dirty="0" smtClean="0">
                <a:latin typeface="Calibri" panose="020F0502020204030204" pitchFamily="34" charset="0"/>
              </a:rPr>
              <a:t>                                Сколько </a:t>
            </a:r>
            <a:r>
              <a:rPr lang="ru-RU" sz="3200" dirty="0">
                <a:latin typeface="Calibri" panose="020F0502020204030204" pitchFamily="34" charset="0"/>
              </a:rPr>
              <a:t>всего птиц сидели на дубе?</a:t>
            </a:r>
          </a:p>
        </p:txBody>
      </p:sp>
      <p:sp>
        <p:nvSpPr>
          <p:cNvPr id="16" name="Объект 1"/>
          <p:cNvSpPr txBox="1">
            <a:spLocks/>
          </p:cNvSpPr>
          <p:nvPr/>
        </p:nvSpPr>
        <p:spPr>
          <a:xfrm>
            <a:off x="956392" y="4123902"/>
            <a:ext cx="7190096" cy="843886"/>
          </a:xfrm>
          <a:prstGeom prst="roundRect">
            <a:avLst>
              <a:gd name="adj" fmla="val 361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None/>
            </a:pPr>
            <a:r>
              <a:rPr lang="ru-RU" sz="3200" dirty="0">
                <a:latin typeface="Calibri" panose="020F0502020204030204" pitchFamily="34" charset="0"/>
              </a:rPr>
              <a:t>3.  Сколько всего птиц сидели на дубе?</a:t>
            </a:r>
          </a:p>
        </p:txBody>
      </p:sp>
      <p:sp>
        <p:nvSpPr>
          <p:cNvPr id="17" name="Объект 1"/>
          <p:cNvSpPr txBox="1">
            <a:spLocks/>
          </p:cNvSpPr>
          <p:nvPr/>
        </p:nvSpPr>
        <p:spPr>
          <a:xfrm>
            <a:off x="982636" y="5233916"/>
            <a:ext cx="10606847" cy="827967"/>
          </a:xfrm>
          <a:prstGeom prst="roundRect">
            <a:avLst>
              <a:gd name="adj" fmla="val 3617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74320" indent="-228600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59436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23444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>
                  <a:lumMod val="75000"/>
                  <a:lumOff val="25000"/>
                </a:schemeClr>
              </a:buClr>
              <a:buSzPct val="10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8745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514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8346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80000"/>
              <a:buFont typeface="Arial" pitchFamily="34" charset="0"/>
              <a:buChar char="•"/>
              <a:defRPr sz="1400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just">
              <a:buClrTx/>
              <a:buNone/>
            </a:pPr>
            <a:r>
              <a:rPr lang="ru-RU" sz="3200" dirty="0">
                <a:latin typeface="Calibri" panose="020F0502020204030204" pitchFamily="34" charset="0"/>
              </a:rPr>
              <a:t>4.  На дубе сидели 2 вороны и 1 дятел. А вы любите птиц? </a:t>
            </a:r>
          </a:p>
        </p:txBody>
      </p:sp>
    </p:spTree>
    <p:extLst>
      <p:ext uri="{BB962C8B-B14F-4D97-AF65-F5344CB8AC3E}">
        <p14:creationId xmlns:p14="http://schemas.microsoft.com/office/powerpoint/2010/main" val="42324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14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1218355" y="163770"/>
            <a:ext cx="9755290" cy="98478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Какое решение задачи верное?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8" b="96154" l="5529" r="97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12571" r="4724" b="13930"/>
          <a:stretch/>
        </p:blipFill>
        <p:spPr bwMode="auto">
          <a:xfrm>
            <a:off x="273478" y="1951639"/>
            <a:ext cx="163765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8" b="96154" l="5529" r="97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12571" r="4724" b="13930"/>
          <a:stretch/>
        </p:blipFill>
        <p:spPr bwMode="auto">
          <a:xfrm>
            <a:off x="1736063" y="1951639"/>
            <a:ext cx="163765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8" b="96154" l="5529" r="97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12571" r="4724" b="13930"/>
          <a:stretch/>
        </p:blipFill>
        <p:spPr bwMode="auto">
          <a:xfrm>
            <a:off x="3171839" y="1951639"/>
            <a:ext cx="163765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808" b="96154" l="5529" r="973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8" t="12571" r="4724" b="13930"/>
          <a:stretch/>
        </p:blipFill>
        <p:spPr bwMode="auto">
          <a:xfrm>
            <a:off x="4615741" y="1951639"/>
            <a:ext cx="1637652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48"/>
          <a:stretch/>
        </p:blipFill>
        <p:spPr bwMode="auto">
          <a:xfrm>
            <a:off x="6358642" y="1771639"/>
            <a:ext cx="19496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48"/>
          <a:stretch/>
        </p:blipFill>
        <p:spPr bwMode="auto">
          <a:xfrm>
            <a:off x="8203365" y="1771639"/>
            <a:ext cx="19496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46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9448"/>
          <a:stretch/>
        </p:blipFill>
        <p:spPr bwMode="auto">
          <a:xfrm>
            <a:off x="10037642" y="1771639"/>
            <a:ext cx="1949638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72807" y="4080681"/>
            <a:ext cx="10846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spc="600" dirty="0" smtClean="0">
                <a:latin typeface="Calibri" panose="020F0502020204030204" pitchFamily="34" charset="0"/>
              </a:rPr>
              <a:t>4+3                4-3</a:t>
            </a:r>
            <a:endParaRPr lang="ru-RU" sz="6000" b="1" spc="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0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2"/>
          <p:cNvSpPr>
            <a:spLocks noGrp="1"/>
          </p:cNvSpPr>
          <p:nvPr>
            <p:ph type="title"/>
          </p:nvPr>
        </p:nvSpPr>
        <p:spPr>
          <a:xfrm>
            <a:off x="1529135" y="78909"/>
            <a:ext cx="9133730" cy="958319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alibri" panose="020F0502020204030204" pitchFamily="34" charset="0"/>
              </a:rPr>
              <a:t>Правила работы в группе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alibri" panose="020F0502020204030204" pitchFamily="34" charset="0"/>
            </a:endParaRPr>
          </a:p>
        </p:txBody>
      </p:sp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53" b="98660" l="1950" r="98280">
                        <a14:foregroundMark x1="69266" y1="27303" x2="89794" y2="61977"/>
                        <a14:foregroundMark x1="71101" y1="54606" x2="94266" y2="24121"/>
                        <a14:foregroundMark x1="6651" y1="7203" x2="13991" y2="7370"/>
                        <a14:foregroundMark x1="85321" y1="7370" x2="92546" y2="7203"/>
                        <a14:foregroundMark x1="6307" y1="7203" x2="6307" y2="7203"/>
                        <a14:foregroundMark x1="70069" y1="61809" x2="92202" y2="36851"/>
                        <a14:foregroundMark x1="78899" y1="55276" x2="91055" y2="608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36626" y="996285"/>
            <a:ext cx="8318748" cy="5698470"/>
          </a:xfrm>
          <a:prstGeom prst="roundRect">
            <a:avLst>
              <a:gd name="adj" fmla="val 539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534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-13648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3234524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66028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ÐÐ¾ÑÐ¾Ð¶ÐµÐµ Ð¸Ð·Ð¾Ð±ÑÐ°Ð¶ÐµÐ½Ð¸Ðµ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B60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8" b="97905" l="4376" r="94981">
                        <a14:foregroundMark x1="17889" y1="58652" x2="70270" y2="16576"/>
                        <a14:foregroundMark x1="31403" y1="18670" x2="72844" y2="45446"/>
                        <a14:foregroundMark x1="28185" y1="21129" x2="37194" y2="16576"/>
                        <a14:foregroundMark x1="73102" y1="4554" x2="18275" y2="42441"/>
                        <a14:foregroundMark x1="75418" y1="4281" x2="28185" y2="78142"/>
                        <a14:foregroundMark x1="76062" y1="5009" x2="66409" y2="40710"/>
                        <a14:foregroundMark x1="80824" y1="17760" x2="75676" y2="30692"/>
                        <a14:foregroundMark x1="10553" y1="56102" x2="21750" y2="55464"/>
                        <a14:foregroundMark x1="17632" y1="57923" x2="31017" y2="69763"/>
                        <a14:foregroundMark x1="15315" y1="80874" x2="26255" y2="69763"/>
                      </a14:backgroundRemoval>
                    </a14:imgEffect>
                    <a14:imgEffect>
                      <a14:colorTemperature colorTemp="114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7566">
            <a:off x="624719" y="431402"/>
            <a:ext cx="1349361" cy="1906818"/>
          </a:xfrm>
          <a:prstGeom prst="rect">
            <a:avLst/>
          </a:prstGeom>
          <a:noFill/>
        </p:spPr>
      </p:pic>
      <p:sp>
        <p:nvSpPr>
          <p:cNvPr id="12" name="TextBox 11">
            <a:hlinkClick r:id="rId2" action="ppaction://hlinksldjump"/>
          </p:cNvPr>
          <p:cNvSpPr txBox="1"/>
          <p:nvPr/>
        </p:nvSpPr>
        <p:spPr>
          <a:xfrm>
            <a:off x="1214652" y="696035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" name="Рисунок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1209">
            <a:off x="2029626" y="719140"/>
            <a:ext cx="1837635" cy="1152000"/>
          </a:xfrm>
          <a:prstGeom prst="rect">
            <a:avLst/>
          </a:prstGeom>
        </p:spPr>
      </p:pic>
      <p:pic>
        <p:nvPicPr>
          <p:cNvPr id="21" name="Рисунок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919">
            <a:off x="3873863" y="669260"/>
            <a:ext cx="1837635" cy="1152000"/>
          </a:xfrm>
          <a:prstGeom prst="rect">
            <a:avLst/>
          </a:prstGeom>
        </p:spPr>
      </p:pic>
      <p:sp>
        <p:nvSpPr>
          <p:cNvPr id="37" name="TextBox 36">
            <a:hlinkClick r:id="rId5" action="ppaction://hlinksldjump"/>
          </p:cNvPr>
          <p:cNvSpPr txBox="1"/>
          <p:nvPr/>
        </p:nvSpPr>
        <p:spPr>
          <a:xfrm>
            <a:off x="2434167" y="1152477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</a:t>
            </a:r>
          </a:p>
        </p:txBody>
      </p:sp>
      <p:sp>
        <p:nvSpPr>
          <p:cNvPr id="40" name="TextBox 39">
            <a:hlinkClick r:id="rId7" action="ppaction://hlinksldjump"/>
          </p:cNvPr>
          <p:cNvSpPr txBox="1"/>
          <p:nvPr/>
        </p:nvSpPr>
        <p:spPr>
          <a:xfrm>
            <a:off x="4608885" y="627237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2" name="Рисунок 21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680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73868">
            <a:off x="5339377" y="991975"/>
            <a:ext cx="1837635" cy="1152000"/>
          </a:xfrm>
          <a:prstGeom prst="rect">
            <a:avLst/>
          </a:prstGeom>
        </p:spPr>
      </p:pic>
      <p:sp>
        <p:nvSpPr>
          <p:cNvPr id="23" name="TextBox 22">
            <a:hlinkClick r:id="rId8" action="ppaction://hlinksldjump"/>
          </p:cNvPr>
          <p:cNvSpPr txBox="1"/>
          <p:nvPr/>
        </p:nvSpPr>
        <p:spPr>
          <a:xfrm>
            <a:off x="6057822" y="1295140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4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4" name="Рисунок 2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2421">
            <a:off x="6935161" y="672937"/>
            <a:ext cx="1837635" cy="1152000"/>
          </a:xfrm>
          <a:prstGeom prst="rect">
            <a:avLst/>
          </a:prstGeom>
        </p:spPr>
      </p:pic>
      <p:sp>
        <p:nvSpPr>
          <p:cNvPr id="25" name="TextBox 24">
            <a:hlinkClick r:id="rId10" action="ppaction://hlinksldjump"/>
          </p:cNvPr>
          <p:cNvSpPr txBox="1"/>
          <p:nvPr/>
        </p:nvSpPr>
        <p:spPr>
          <a:xfrm>
            <a:off x="7697828" y="764523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5</a:t>
            </a:r>
          </a:p>
        </p:txBody>
      </p:sp>
      <p:pic>
        <p:nvPicPr>
          <p:cNvPr id="26" name="Рисунок 2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17263">
            <a:off x="8650019" y="992808"/>
            <a:ext cx="1837635" cy="1152000"/>
          </a:xfrm>
          <a:prstGeom prst="rect">
            <a:avLst/>
          </a:prstGeom>
        </p:spPr>
      </p:pic>
      <p:sp>
        <p:nvSpPr>
          <p:cNvPr id="27" name="TextBox 26">
            <a:hlinkClick r:id="rId11" action="ppaction://hlinksldjump"/>
          </p:cNvPr>
          <p:cNvSpPr txBox="1"/>
          <p:nvPr/>
        </p:nvSpPr>
        <p:spPr>
          <a:xfrm>
            <a:off x="9248115" y="891144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6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8" name="Рисунок 27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87963">
            <a:off x="10197499" y="730642"/>
            <a:ext cx="1837635" cy="1152000"/>
          </a:xfrm>
          <a:prstGeom prst="rect">
            <a:avLst/>
          </a:prstGeom>
        </p:spPr>
      </p:pic>
      <p:sp>
        <p:nvSpPr>
          <p:cNvPr id="29" name="TextBox 28">
            <a:hlinkClick r:id="rId12" action="ppaction://hlinksldjump"/>
          </p:cNvPr>
          <p:cNvSpPr txBox="1"/>
          <p:nvPr/>
        </p:nvSpPr>
        <p:spPr>
          <a:xfrm>
            <a:off x="10867911" y="873776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7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1" name="Рисунок 3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680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0362">
            <a:off x="380581" y="1866573"/>
            <a:ext cx="1837635" cy="1152000"/>
          </a:xfrm>
          <a:prstGeom prst="rect">
            <a:avLst/>
          </a:prstGeom>
        </p:spPr>
      </p:pic>
      <p:sp>
        <p:nvSpPr>
          <p:cNvPr id="32" name="TextBox 31">
            <a:hlinkClick r:id="rId13" action="ppaction://hlinksldjump"/>
          </p:cNvPr>
          <p:cNvSpPr txBox="1"/>
          <p:nvPr/>
        </p:nvSpPr>
        <p:spPr>
          <a:xfrm>
            <a:off x="1282890" y="1922741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8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3" name="Рисунок 32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5703">
            <a:off x="4079029" y="1673982"/>
            <a:ext cx="1837635" cy="1152000"/>
          </a:xfrm>
          <a:prstGeom prst="rect">
            <a:avLst/>
          </a:prstGeom>
        </p:spPr>
      </p:pic>
      <p:sp>
        <p:nvSpPr>
          <p:cNvPr id="34" name="TextBox 33">
            <a:hlinkClick r:id="rId14" action="ppaction://hlinksldjump"/>
          </p:cNvPr>
          <p:cNvSpPr txBox="1"/>
          <p:nvPr/>
        </p:nvSpPr>
        <p:spPr>
          <a:xfrm>
            <a:off x="4844470" y="1809913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9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6" name="Рисунок 35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66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919">
            <a:off x="6701981" y="1996942"/>
            <a:ext cx="1837635" cy="1152000"/>
          </a:xfrm>
          <a:prstGeom prst="rect">
            <a:avLst/>
          </a:prstGeom>
        </p:spPr>
      </p:pic>
      <p:sp>
        <p:nvSpPr>
          <p:cNvPr id="38" name="TextBox 37">
            <a:hlinkClick r:id="rId15" action="ppaction://hlinksldjump"/>
          </p:cNvPr>
          <p:cNvSpPr txBox="1"/>
          <p:nvPr/>
        </p:nvSpPr>
        <p:spPr>
          <a:xfrm>
            <a:off x="7348611" y="1880198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10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39" name="Рисунок 3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6801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64269">
            <a:off x="9312863" y="1608124"/>
            <a:ext cx="1837635" cy="1152000"/>
          </a:xfrm>
          <a:prstGeom prst="rect">
            <a:avLst/>
          </a:prstGeom>
        </p:spPr>
      </p:pic>
      <p:sp>
        <p:nvSpPr>
          <p:cNvPr id="44" name="TextBox 43">
            <a:hlinkClick r:id="rId16" action="ppaction://hlinksldjump"/>
          </p:cNvPr>
          <p:cNvSpPr txBox="1"/>
          <p:nvPr/>
        </p:nvSpPr>
        <p:spPr>
          <a:xfrm>
            <a:off x="9743701" y="2102851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11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5" name="Рисунок 44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35213">
            <a:off x="2539947" y="2177939"/>
            <a:ext cx="1837635" cy="1152000"/>
          </a:xfrm>
          <a:prstGeom prst="rect">
            <a:avLst/>
          </a:prstGeom>
        </p:spPr>
      </p:pic>
      <p:sp>
        <p:nvSpPr>
          <p:cNvPr id="46" name="TextBox 45">
            <a:hlinkClick r:id="rId17" action="ppaction://hlinksldjump"/>
          </p:cNvPr>
          <p:cNvSpPr txBox="1"/>
          <p:nvPr/>
        </p:nvSpPr>
        <p:spPr>
          <a:xfrm>
            <a:off x="3040068" y="2102850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12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7" name="Рисунок 46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611631">
            <a:off x="807126" y="2921627"/>
            <a:ext cx="1837635" cy="1152000"/>
          </a:xfrm>
          <a:prstGeom prst="rect">
            <a:avLst/>
          </a:prstGeom>
        </p:spPr>
      </p:pic>
      <p:sp>
        <p:nvSpPr>
          <p:cNvPr id="48" name="TextBox 47">
            <a:hlinkClick r:id="rId18" action="ppaction://hlinksldjump"/>
          </p:cNvPr>
          <p:cNvSpPr txBox="1"/>
          <p:nvPr/>
        </p:nvSpPr>
        <p:spPr>
          <a:xfrm>
            <a:off x="845199" y="3065444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13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49" name="Рисунок 4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497">
            <a:off x="3608261" y="2904941"/>
            <a:ext cx="1837635" cy="1152000"/>
          </a:xfrm>
          <a:prstGeom prst="rect">
            <a:avLst/>
          </a:prstGeom>
        </p:spPr>
      </p:pic>
      <p:sp>
        <p:nvSpPr>
          <p:cNvPr id="50" name="TextBox 49">
            <a:hlinkClick r:id="rId19" action="ppaction://hlinksldjump"/>
          </p:cNvPr>
          <p:cNvSpPr txBox="1"/>
          <p:nvPr/>
        </p:nvSpPr>
        <p:spPr>
          <a:xfrm>
            <a:off x="4168105" y="2892904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14</a:t>
            </a:r>
          </a:p>
        </p:txBody>
      </p:sp>
      <p:pic>
        <p:nvPicPr>
          <p:cNvPr id="51" name="Рисунок 50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55392">
            <a:off x="7910345" y="2489444"/>
            <a:ext cx="1837635" cy="1152000"/>
          </a:xfrm>
          <a:prstGeom prst="rect">
            <a:avLst/>
          </a:prstGeom>
        </p:spPr>
      </p:pic>
      <p:sp>
        <p:nvSpPr>
          <p:cNvPr id="52" name="TextBox 51">
            <a:hlinkClick r:id="rId20" action="ppaction://hlinksldjump"/>
          </p:cNvPr>
          <p:cNvSpPr txBox="1"/>
          <p:nvPr/>
        </p:nvSpPr>
        <p:spPr>
          <a:xfrm>
            <a:off x="8278815" y="2902940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15</a:t>
            </a:r>
          </a:p>
        </p:txBody>
      </p:sp>
      <p:pic>
        <p:nvPicPr>
          <p:cNvPr id="53" name="Рисунок 5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77478">
            <a:off x="10269790" y="2608477"/>
            <a:ext cx="1837635" cy="1152000"/>
          </a:xfrm>
          <a:prstGeom prst="rect">
            <a:avLst/>
          </a:prstGeom>
        </p:spPr>
      </p:pic>
      <p:sp>
        <p:nvSpPr>
          <p:cNvPr id="54" name="TextBox 53">
            <a:hlinkClick r:id="rId21" action="ppaction://hlinksldjump"/>
          </p:cNvPr>
          <p:cNvSpPr txBox="1"/>
          <p:nvPr/>
        </p:nvSpPr>
        <p:spPr>
          <a:xfrm>
            <a:off x="10713617" y="2528385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16</a:t>
            </a:r>
          </a:p>
        </p:txBody>
      </p:sp>
      <p:pic>
        <p:nvPicPr>
          <p:cNvPr id="55" name="Рисунок 5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6633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24223">
            <a:off x="5084334" y="3111366"/>
            <a:ext cx="1837635" cy="1152000"/>
          </a:xfrm>
          <a:prstGeom prst="rect">
            <a:avLst/>
          </a:prstGeom>
        </p:spPr>
      </p:pic>
      <p:sp>
        <p:nvSpPr>
          <p:cNvPr id="56" name="TextBox 55">
            <a:hlinkClick r:id="rId22" action="ppaction://hlinksldjump"/>
          </p:cNvPr>
          <p:cNvSpPr txBox="1"/>
          <p:nvPr/>
        </p:nvSpPr>
        <p:spPr>
          <a:xfrm>
            <a:off x="5497784" y="3634401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17</a:t>
            </a:r>
          </a:p>
        </p:txBody>
      </p:sp>
      <p:pic>
        <p:nvPicPr>
          <p:cNvPr id="57" name="Рисунок 56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53463">
            <a:off x="6429793" y="3271132"/>
            <a:ext cx="1837635" cy="1152000"/>
          </a:xfrm>
          <a:prstGeom prst="rect">
            <a:avLst/>
          </a:prstGeom>
        </p:spPr>
      </p:pic>
      <p:sp>
        <p:nvSpPr>
          <p:cNvPr id="58" name="TextBox 57">
            <a:hlinkClick r:id="rId23" action="ppaction://hlinksldjump"/>
          </p:cNvPr>
          <p:cNvSpPr txBox="1"/>
          <p:nvPr/>
        </p:nvSpPr>
        <p:spPr>
          <a:xfrm>
            <a:off x="7060839" y="3478220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18</a:t>
            </a:r>
          </a:p>
        </p:txBody>
      </p:sp>
      <p:pic>
        <p:nvPicPr>
          <p:cNvPr id="60" name="Рисунок 59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5663">
            <a:off x="2685702" y="3628004"/>
            <a:ext cx="1837635" cy="1152000"/>
          </a:xfrm>
          <a:prstGeom prst="rect">
            <a:avLst/>
          </a:prstGeom>
        </p:spPr>
      </p:pic>
      <p:sp>
        <p:nvSpPr>
          <p:cNvPr id="61" name="TextBox 60">
            <a:hlinkClick r:id="rId24" action="ppaction://hlinksldjump"/>
          </p:cNvPr>
          <p:cNvSpPr txBox="1"/>
          <p:nvPr/>
        </p:nvSpPr>
        <p:spPr>
          <a:xfrm>
            <a:off x="3396532" y="3840037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19</a:t>
            </a:r>
          </a:p>
        </p:txBody>
      </p:sp>
      <p:pic>
        <p:nvPicPr>
          <p:cNvPr id="62" name="Рисунок 6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24578">
            <a:off x="8541458" y="3447546"/>
            <a:ext cx="1837635" cy="1152000"/>
          </a:xfrm>
          <a:prstGeom prst="rect">
            <a:avLst/>
          </a:prstGeom>
        </p:spPr>
      </p:pic>
      <p:sp>
        <p:nvSpPr>
          <p:cNvPr id="63" name="TextBox 62">
            <a:hlinkClick r:id="rId25" action="ppaction://hlinksldjump"/>
          </p:cNvPr>
          <p:cNvSpPr txBox="1"/>
          <p:nvPr/>
        </p:nvSpPr>
        <p:spPr>
          <a:xfrm>
            <a:off x="8729590" y="3986857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20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4" name="Рисунок 63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0066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68497">
            <a:off x="1324464" y="4155537"/>
            <a:ext cx="1837635" cy="1152000"/>
          </a:xfrm>
          <a:prstGeom prst="rect">
            <a:avLst/>
          </a:prstGeom>
        </p:spPr>
      </p:pic>
      <p:sp>
        <p:nvSpPr>
          <p:cNvPr id="65" name="TextBox 64">
            <a:hlinkClick r:id="rId26" action="ppaction://hlinksldjump"/>
          </p:cNvPr>
          <p:cNvSpPr txBox="1"/>
          <p:nvPr/>
        </p:nvSpPr>
        <p:spPr>
          <a:xfrm>
            <a:off x="1937709" y="4146863"/>
            <a:ext cx="1010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21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6" name="Picture 2" descr="ÐÐ¾ÑÐ¾Ð¶ÐµÐµ Ð¸Ð·Ð¾Ð±ÑÐ°Ð¶ÐµÐ½Ð¸Ðµ">
            <a:hlinkClick r:id="rId27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3B60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8" b="97905" l="4376" r="94981">
                        <a14:foregroundMark x1="17889" y1="58652" x2="70270" y2="16576"/>
                        <a14:foregroundMark x1="31403" y1="18670" x2="72844" y2="45446"/>
                        <a14:foregroundMark x1="28185" y1="21129" x2="37194" y2="16576"/>
                        <a14:foregroundMark x1="73102" y1="4554" x2="18275" y2="42441"/>
                        <a14:foregroundMark x1="75418" y1="4281" x2="28185" y2="78142"/>
                        <a14:foregroundMark x1="76062" y1="5009" x2="66409" y2="40710"/>
                        <a14:foregroundMark x1="80824" y1="17760" x2="75676" y2="30692"/>
                        <a14:foregroundMark x1="10553" y1="56102" x2="21750" y2="55464"/>
                        <a14:foregroundMark x1="17632" y1="57923" x2="31017" y2="69763"/>
                        <a14:foregroundMark x1="15315" y1="80874" x2="26255" y2="69763"/>
                      </a14:backgroundRemoval>
                    </a14:imgEffect>
                    <a14:imgEffect>
                      <a14:colorTemperature colorTemp="114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746105">
            <a:off x="6680402" y="3887690"/>
            <a:ext cx="1349361" cy="1906818"/>
          </a:xfrm>
          <a:prstGeom prst="rect">
            <a:avLst/>
          </a:prstGeom>
          <a:noFill/>
        </p:spPr>
      </p:pic>
      <p:sp>
        <p:nvSpPr>
          <p:cNvPr id="67" name="TextBox 66">
            <a:hlinkClick r:id="rId27" action="ppaction://hlinksldjump"/>
          </p:cNvPr>
          <p:cNvSpPr txBox="1"/>
          <p:nvPr/>
        </p:nvSpPr>
        <p:spPr>
          <a:xfrm>
            <a:off x="6528016" y="4446050"/>
            <a:ext cx="1051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-3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22</a:t>
            </a:r>
            <a:endParaRPr lang="ru-RU" sz="4800" b="1" spc="-3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68" name="Рисунок 67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67456">
            <a:off x="9890209" y="3889398"/>
            <a:ext cx="1837635" cy="11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9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3B6079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88" b="97905" l="4376" r="94981">
                        <a14:foregroundMark x1="17889" y1="58652" x2="70270" y2="16576"/>
                        <a14:foregroundMark x1="31403" y1="18670" x2="72844" y2="45446"/>
                        <a14:foregroundMark x1="28185" y1="21129" x2="37194" y2="16576"/>
                        <a14:foregroundMark x1="73102" y1="4554" x2="18275" y2="42441"/>
                        <a14:foregroundMark x1="75418" y1="4281" x2="28185" y2="78142"/>
                        <a14:foregroundMark x1="76062" y1="5009" x2="66409" y2="40710"/>
                        <a14:foregroundMark x1="80824" y1="17760" x2="75676" y2="30692"/>
                        <a14:foregroundMark x1="10553" y1="56102" x2="21750" y2="55464"/>
                        <a14:foregroundMark x1="17632" y1="57923" x2="31017" y2="69763"/>
                        <a14:foregroundMark x1="15315" y1="80874" x2="26255" y2="69763"/>
                      </a14:backgroundRemoval>
                    </a14:imgEffect>
                    <a14:imgEffect>
                      <a14:colorTemperature colorTemp="11400"/>
                    </a14:imgEffect>
                    <a14:imgEffect>
                      <a14:brightnessContrast bright="-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17566">
            <a:off x="1131304" y="206657"/>
            <a:ext cx="1349361" cy="190681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721237" y="471290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052548" y="1407769"/>
            <a:ext cx="5736609" cy="2513886"/>
          </a:xfrm>
          <a:prstGeom prst="roundRect">
            <a:avLst>
              <a:gd name="adj" fmla="val 27822"/>
            </a:avLst>
          </a:prstGeom>
          <a:ln>
            <a:solidFill>
              <a:srgbClr val="315C7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400" dirty="0">
                <a:latin typeface="Calibri" panose="020F0502020204030204" pitchFamily="34" charset="0"/>
              </a:rPr>
              <a:t>Петя слабее Коли,</a:t>
            </a:r>
          </a:p>
          <a:p>
            <a:r>
              <a:rPr lang="ru-RU" sz="4400" dirty="0" smtClean="0">
                <a:latin typeface="Calibri" panose="020F0502020204030204" pitchFamily="34" charset="0"/>
              </a:rPr>
              <a:t>Петя </a:t>
            </a:r>
            <a:r>
              <a:rPr lang="ru-RU" sz="4400" dirty="0">
                <a:latin typeface="Calibri" panose="020F0502020204030204" pitchFamily="34" charset="0"/>
              </a:rPr>
              <a:t>сильнее </a:t>
            </a:r>
            <a:r>
              <a:rPr lang="ru-RU" sz="4400" dirty="0" smtClean="0">
                <a:latin typeface="Calibri" panose="020F0502020204030204" pitchFamily="34" charset="0"/>
              </a:rPr>
              <a:t>Миши.</a:t>
            </a:r>
          </a:p>
          <a:p>
            <a:r>
              <a:rPr lang="ru-RU" sz="4400" dirty="0" smtClean="0">
                <a:latin typeface="Calibri" panose="020F0502020204030204" pitchFamily="34" charset="0"/>
              </a:rPr>
              <a:t>Кто </a:t>
            </a:r>
            <a:r>
              <a:rPr lang="ru-RU" sz="4400" dirty="0">
                <a:latin typeface="Calibri" panose="020F0502020204030204" pitchFamily="34" charset="0"/>
              </a:rPr>
              <a:t>самый слабый?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951861" y="4184696"/>
            <a:ext cx="1937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Миша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6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021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874442" y="1814215"/>
            <a:ext cx="8934585" cy="1420892"/>
          </a:xfrm>
          <a:prstGeom prst="roundRect">
            <a:avLst>
              <a:gd name="adj" fmla="val 27822"/>
            </a:avLst>
          </a:prstGeom>
          <a:ln>
            <a:solidFill>
              <a:srgbClr val="CF540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3600" dirty="0">
                <a:latin typeface="Calibri" panose="020F0502020204030204" pitchFamily="34" charset="0"/>
              </a:rPr>
              <a:t>Дима нашёл 3 </a:t>
            </a:r>
            <a:r>
              <a:rPr lang="ru-RU" sz="3600" dirty="0" smtClean="0">
                <a:latin typeface="Calibri" panose="020F0502020204030204" pitchFamily="34" charset="0"/>
              </a:rPr>
              <a:t>гриба, Миша </a:t>
            </a:r>
            <a:r>
              <a:rPr lang="ru-RU" sz="3600" dirty="0">
                <a:latin typeface="Calibri" panose="020F0502020204030204" pitchFamily="34" charset="0"/>
              </a:rPr>
              <a:t>нашёл 3 гриба.</a:t>
            </a:r>
          </a:p>
          <a:p>
            <a:r>
              <a:rPr lang="ru-RU" sz="3600" dirty="0" smtClean="0">
                <a:latin typeface="Calibri" panose="020F0502020204030204" pitchFamily="34" charset="0"/>
              </a:rPr>
              <a:t>Сколько </a:t>
            </a:r>
            <a:r>
              <a:rPr lang="ru-RU" sz="3600" dirty="0">
                <a:latin typeface="Calibri" panose="020F0502020204030204" pitchFamily="34" charset="0"/>
              </a:rPr>
              <a:t>всего грибов нашли мальчики?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46729" y="4184696"/>
            <a:ext cx="36985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6 грибов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1209">
            <a:off x="951434" y="418884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355975" y="852221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635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 rot="20970938">
            <a:off x="-1666" y="5677469"/>
            <a:ext cx="479862" cy="193342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054688" y="-1"/>
            <a:ext cx="1137312" cy="1419368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C5EDF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1722" y="0"/>
            <a:ext cx="1530475" cy="900752"/>
          </a:xfrm>
          <a:prstGeom prst="rect">
            <a:avLst/>
          </a:prstGeom>
          <a:gradFill>
            <a:gsLst>
              <a:gs pos="0">
                <a:srgbClr val="A5E1F9"/>
              </a:gs>
              <a:gs pos="100000">
                <a:srgbClr val="B1E4F9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0809027" y="2906972"/>
            <a:ext cx="1241945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2906972"/>
            <a:ext cx="956392" cy="1323834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E7F7FD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1287224" y="6114197"/>
            <a:ext cx="904776" cy="7438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0" y="4954137"/>
            <a:ext cx="668739" cy="805218"/>
          </a:xfrm>
          <a:prstGeom prst="rect">
            <a:avLst/>
          </a:prstGeom>
          <a:solidFill>
            <a:srgbClr val="F0FA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163"/>
            <a:ext cx="668739" cy="3798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21421983">
            <a:off x="2272" y="5857163"/>
            <a:ext cx="668739" cy="169461"/>
          </a:xfrm>
          <a:prstGeom prst="rect">
            <a:avLst/>
          </a:prstGeom>
          <a:solidFill>
            <a:srgbClr val="C1C8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69185" y="1312348"/>
            <a:ext cx="7053631" cy="2295287"/>
          </a:xfrm>
          <a:prstGeom prst="roundRect">
            <a:avLst>
              <a:gd name="adj" fmla="val 2782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r>
              <a:rPr lang="ru-RU" sz="4000" dirty="0" smtClean="0">
                <a:latin typeface="Calibri" panose="020F0502020204030204" pitchFamily="34" charset="0"/>
              </a:rPr>
              <a:t>За </a:t>
            </a:r>
            <a:r>
              <a:rPr lang="ru-RU" sz="4000" dirty="0">
                <a:latin typeface="Calibri" panose="020F0502020204030204" pitchFamily="34" charset="0"/>
              </a:rPr>
              <a:t>кустом </a:t>
            </a:r>
            <a:r>
              <a:rPr lang="ru-RU" sz="4000" dirty="0" smtClean="0">
                <a:latin typeface="Calibri" panose="020F0502020204030204" pitchFamily="34" charset="0"/>
              </a:rPr>
              <a:t>медвежата.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Видно </a:t>
            </a:r>
            <a:r>
              <a:rPr lang="ru-RU" sz="4000" dirty="0">
                <a:latin typeface="Calibri" panose="020F0502020204030204" pitchFamily="34" charset="0"/>
              </a:rPr>
              <a:t>8 лапок.</a:t>
            </a:r>
          </a:p>
          <a:p>
            <a:r>
              <a:rPr lang="ru-RU" sz="4000" dirty="0" smtClean="0">
                <a:latin typeface="Calibri" panose="020F0502020204030204" pitchFamily="34" charset="0"/>
              </a:rPr>
              <a:t>Сколько </a:t>
            </a:r>
            <a:r>
              <a:rPr lang="ru-RU" sz="4000" dirty="0">
                <a:latin typeface="Calibri" panose="020F0502020204030204" pitchFamily="34" charset="0"/>
              </a:rPr>
              <a:t>за кустом медвежат?</a:t>
            </a:r>
          </a:p>
        </p:txBody>
      </p:sp>
      <p:pic>
        <p:nvPicPr>
          <p:cNvPr id="18" name="Рисунок 17" descr="ÐÐ°ÑÑÐ¸Ð½ÐºÐ¸ Ð¿Ð¾ Ð·Ð°Ð¿ÑÐ¾ÑÑ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917" r="97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666" y="3363036"/>
            <a:ext cx="2083558" cy="199371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205785" y="4184695"/>
            <a:ext cx="37804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Calibri" panose="020F0502020204030204" pitchFamily="34" charset="0"/>
              </a:rPr>
              <a:t>2 медвежонка</a:t>
            </a:r>
            <a:endParaRPr lang="ru-RU" sz="4400" b="1" dirty="0">
              <a:latin typeface="Calibri" panose="020F0502020204030204" pitchFamily="34" charset="0"/>
            </a:endParaRPr>
          </a:p>
        </p:txBody>
      </p:sp>
      <p:sp>
        <p:nvSpPr>
          <p:cNvPr id="19" name="Стрелка влево 18">
            <a:hlinkClick r:id="rId4" action="ppaction://hlinksldjump"/>
          </p:cNvPr>
          <p:cNvSpPr/>
          <p:nvPr/>
        </p:nvSpPr>
        <p:spPr>
          <a:xfrm>
            <a:off x="956392" y="4289637"/>
            <a:ext cx="993160" cy="559558"/>
          </a:xfrm>
          <a:prstGeom prst="lef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accent3">
                <a:lumMod val="60000"/>
                <a:lumOff val="4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33919">
            <a:off x="789415" y="491836"/>
            <a:ext cx="1837635" cy="1152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524437" y="449813"/>
            <a:ext cx="777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3</a:t>
            </a:r>
            <a:endParaRPr lang="ru-RU" sz="4800" b="1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883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000000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499855-99AB-4465-B565-0721630013D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8106C84-672D-42B4-8E56-A8A6BCFA54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9FA0BEA-B978-4185-B5FE-510E7CB42798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518</Words>
  <Application>Microsoft Office PowerPoint</Application>
  <PresentationFormat>Произвольный</PresentationFormat>
  <Paragraphs>138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Back to School 16x9</vt:lpstr>
      <vt:lpstr>Урок математики  в 1 классе по теме «Решение задач»</vt:lpstr>
      <vt:lpstr>Правила работы в паре</vt:lpstr>
      <vt:lpstr>Какой текст является задачей?</vt:lpstr>
      <vt:lpstr>Какое решение задачи верное?</vt:lpstr>
      <vt:lpstr>Правила работы в группе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2013-07-31T01:43:24Z</dcterms:created>
  <dcterms:modified xsi:type="dcterms:W3CDTF">2019-01-06T16:07:51Z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