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90" d="100"/>
          <a:sy n="90" d="100"/>
        </p:scale>
        <p:origin x="-52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EBD6-F222-4C4D-80AB-60E189C2030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C9C0-BEB0-4F6A-AA31-EF4D3362C38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4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9E3E-BCFE-469E-8303-6C80A81AF06E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29A8-BBD0-4249-A8D2-8A105F50C5D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4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05AC-0780-43EB-BE82-43ADFE7E6E8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E405-59C2-4475-967D-D184F8E3A4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6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FF9-49F0-414D-B969-69A2195BFCF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4E7F-9986-4583-99CB-3E23BB887B9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0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2C85-AF6F-49A1-BDCD-EBE59472B3A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5D15-90C0-48FB-9D9D-DE071539739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FDAC-E0E6-4EDB-B8EC-669C30F412BD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999C-3942-4DDD-AA1E-5F63D360395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B79B-CAD1-42DC-AA59-86D3B327BE8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333A-BB3B-4F24-9A48-E59F91351A7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6A59-1D26-4C46-967D-DF3F14FA057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D0A8-B535-4B34-B7A7-84C66F6AF82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9903-B03A-4BC4-90F9-FE20C1CCD19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0EE5-579B-4781-8980-1C3DD7DAE5B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9902-264D-460A-A503-E6CFF7FF501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BD7E-000E-4C99-9C13-9CAB335C552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DD16-B29B-4B0D-B521-6B8F9AFEB5D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DE1D-D054-4A82-8745-C53DCF6E7FB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3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59211-BF2A-4FFB-9189-17E09EC1CB7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04D71-395A-45BE-B53A-187117F190C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59211-BF2A-4FFB-9189-17E09EC1CB7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16.01.2018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04D71-395A-45BE-B53A-187117F190C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3990" y="1772816"/>
            <a:ext cx="688521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Зона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Арктических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пустынь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37112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Животный мир более разнообразен, но большая часть животных живёт в морях. Всех обитателей Арктики кормит море. Водоросли и рачки – первое звено в пищевой цепочке ледяной зоны. Ими кормятся рыбы.</a:t>
            </a:r>
            <a:endParaRPr lang="ru-RU" sz="2800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727196" cy="26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1860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65433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Полярная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корифелла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1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-listas.20minutos.es/images/2012-01/317482/3349917_640px.jpg?13275726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4" b="5162"/>
          <a:stretch/>
        </p:blipFill>
        <p:spPr bwMode="auto">
          <a:xfrm>
            <a:off x="430553" y="1700808"/>
            <a:ext cx="3857259" cy="221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7452" y="170080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Нельма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Картинки по запросу корюшка в вод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b="5979"/>
          <a:stretch/>
        </p:blipFill>
        <p:spPr bwMode="auto">
          <a:xfrm>
            <a:off x="4779516" y="4291858"/>
            <a:ext cx="3960440" cy="19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2585" y="4291858"/>
            <a:ext cx="356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орюшка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69"/>
          <a:stretch/>
        </p:blipFill>
        <p:spPr bwMode="auto">
          <a:xfrm>
            <a:off x="432557" y="4303636"/>
            <a:ext cx="3856257" cy="19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7491" y="4315173"/>
            <a:ext cx="288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япушка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Картинки по запросу треск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b="13958"/>
          <a:stretch/>
        </p:blipFill>
        <p:spPr bwMode="auto">
          <a:xfrm>
            <a:off x="4768771" y="1700809"/>
            <a:ext cx="3963285" cy="221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54781" y="170080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туп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39059"/>
          <a:stretch/>
        </p:blipFill>
        <p:spPr bwMode="auto">
          <a:xfrm>
            <a:off x="5289666" y="1844824"/>
            <a:ext cx="3491483" cy="46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0312" y="184482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упик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Картинки по запросу гагар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4245"/>
          <a:stretch/>
        </p:blipFill>
        <p:spPr bwMode="auto">
          <a:xfrm>
            <a:off x="458968" y="3976577"/>
            <a:ext cx="4527304" cy="25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0530" y="6073325"/>
            <a:ext cx="17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агарка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b="8207"/>
          <a:stretch/>
        </p:blipFill>
        <p:spPr bwMode="auto">
          <a:xfrm>
            <a:off x="458968" y="1340768"/>
            <a:ext cx="4527304" cy="25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6603" y="1340767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айра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633478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Птичий </a:t>
            </a:r>
            <a:r>
              <a:rPr lang="ru-RU" sz="2800" dirty="0" smtClean="0"/>
              <a:t>базар</a:t>
            </a:r>
            <a:endParaRPr lang="ru-RU" sz="2800" dirty="0"/>
          </a:p>
        </p:txBody>
      </p:sp>
      <p:pic>
        <p:nvPicPr>
          <p:cNvPr id="4110" name="Picture 14" descr="https://thumbs.dreamstime.com/z/bird-rookery-arctic-27974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0"/>
          <a:stretch/>
        </p:blipFill>
        <p:spPr bwMode="auto">
          <a:xfrm>
            <a:off x="0" y="188640"/>
            <a:ext cx="9166293" cy="60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37321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Рыбой кормятся и тюлени. Это прекрасные пловцы. Под кожей у тюленей толстый слой жира, который защищает их от холода.</a:t>
            </a:r>
            <a:endParaRPr lang="ru-RU" sz="2800" dirty="0"/>
          </a:p>
        </p:txBody>
      </p:sp>
      <p:pic>
        <p:nvPicPr>
          <p:cNvPr id="5124" name="Picture 4" descr="Картинки по запросу тюлень в аркти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r="28737"/>
          <a:stretch/>
        </p:blipFill>
        <p:spPr bwMode="auto">
          <a:xfrm>
            <a:off x="311830" y="1268760"/>
            <a:ext cx="357259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тюлень в аркти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r="8747"/>
          <a:stretch/>
        </p:blipFill>
        <p:spPr bwMode="auto">
          <a:xfrm>
            <a:off x="4283968" y="1776774"/>
            <a:ext cx="4544861" cy="33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137" y="6165304"/>
            <a:ext cx="9152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островах Арктики властвует белый медведь.</a:t>
            </a:r>
            <a:endParaRPr lang="ru-RU" sz="2800" dirty="0"/>
          </a:p>
        </p:txBody>
      </p:sp>
      <p:pic>
        <p:nvPicPr>
          <p:cNvPr id="6146" name="Picture 2" descr="http://loveopium.ru/content/2014/12/bears/20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t="-197" r="752" b="197"/>
          <a:stretch/>
        </p:blipFill>
        <p:spPr bwMode="auto">
          <a:xfrm>
            <a:off x="-8137" y="-32813"/>
            <a:ext cx="9152137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426" y="6165304"/>
            <a:ext cx="916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вот и другие обитатели ледяной зоны!</a:t>
            </a:r>
            <a:endParaRPr lang="ru-RU" sz="2800" dirty="0"/>
          </a:p>
        </p:txBody>
      </p:sp>
      <p:pic>
        <p:nvPicPr>
          <p:cNvPr id="7174" name="Picture 6" descr="Картинки по запросу белухи на рабочий сто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3298"/>
          <a:stretch/>
        </p:blipFill>
        <p:spPr bwMode="auto">
          <a:xfrm>
            <a:off x="4563786" y="1834676"/>
            <a:ext cx="42825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c.pics.livejournal.com/gorshkov_sergey/27284117/299223/299223_1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r="36952"/>
          <a:stretch/>
        </p:blipFill>
        <p:spPr bwMode="auto">
          <a:xfrm>
            <a:off x="323528" y="1295106"/>
            <a:ext cx="4034902" cy="469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772" y="55388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орж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187563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Белуха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7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832" y="1174883"/>
            <a:ext cx="798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Заповедник «Остров Врангеля»</a:t>
            </a:r>
            <a:endParaRPr lang="ru-RU" sz="2800" dirty="0"/>
          </a:p>
        </p:txBody>
      </p:sp>
      <p:pic>
        <p:nvPicPr>
          <p:cNvPr id="8194" name="Picture 2" descr="https://bestmaps.ru/files/content_images/20121908012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9" y="1700808"/>
            <a:ext cx="8561510" cy="49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endCxn id="6" idx="1"/>
          </p:cNvCxnSpPr>
          <p:nvPr/>
        </p:nvCxnSpPr>
        <p:spPr>
          <a:xfrm>
            <a:off x="5220072" y="1628800"/>
            <a:ext cx="1895108" cy="27357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020272" y="1812744"/>
            <a:ext cx="648072" cy="61206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://www.nivasposad.ru/school/homepages/all_kurs/konkurs2013/web-pages/web/haritonova_angelina/big_photo/5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5" y="216"/>
            <a:ext cx="8792030" cy="6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остров вранге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7" y="3993884"/>
            <a:ext cx="4844930" cy="27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остров врангел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18106" b="3002"/>
          <a:stretch/>
        </p:blipFill>
        <p:spPr bwMode="auto">
          <a:xfrm>
            <a:off x="5204306" y="4008625"/>
            <a:ext cx="3790470" cy="27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остров врангеля овцебы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3"/>
          <a:stretch/>
        </p:blipFill>
        <p:spPr bwMode="auto">
          <a:xfrm>
            <a:off x="4597302" y="1672413"/>
            <a:ext cx="4397474" cy="21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артинки по запросу остров врангел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/>
          <a:stretch/>
        </p:blipFill>
        <p:spPr bwMode="auto">
          <a:xfrm>
            <a:off x="231127" y="1233376"/>
            <a:ext cx="4239606" cy="26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20082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Главная цель основания заповедника</a:t>
            </a:r>
            <a:r>
              <a:rPr lang="ru-RU" sz="2800" dirty="0" smtClean="0"/>
              <a:t>:</a:t>
            </a:r>
            <a:endParaRPr lang="ru-RU" sz="2800" dirty="0" smtClean="0"/>
          </a:p>
          <a:p>
            <a:pPr marL="265113" indent="-265113" algn="just">
              <a:buFontTx/>
              <a:buChar char="-"/>
            </a:pPr>
            <a:r>
              <a:rPr lang="ru-RU" sz="2800" dirty="0" smtClean="0"/>
              <a:t>исследование и сохранение </a:t>
            </a:r>
            <a:r>
              <a:rPr lang="ru-RU" sz="2800" dirty="0" smtClean="0"/>
              <a:t>уникальных экосистем</a:t>
            </a:r>
            <a:r>
              <a:rPr lang="ru-RU" sz="2800" dirty="0" smtClean="0"/>
              <a:t>, островов Арктики</a:t>
            </a:r>
            <a:r>
              <a:rPr lang="ru-RU" sz="2800" dirty="0" smtClean="0"/>
              <a:t>;</a:t>
            </a:r>
            <a:endParaRPr lang="ru-RU" sz="2800" dirty="0" smtClean="0"/>
          </a:p>
          <a:p>
            <a:pPr marL="265113" indent="-265113" algn="just">
              <a:buFontTx/>
              <a:buChar char="-"/>
            </a:pPr>
            <a:r>
              <a:rPr lang="ru-RU" sz="2800" dirty="0" smtClean="0"/>
              <a:t>сохранение редких видов животных</a:t>
            </a:r>
            <a:r>
              <a:rPr lang="ru-RU" sz="2800" dirty="0" smtClean="0"/>
              <a:t>;</a:t>
            </a:r>
            <a:endParaRPr lang="ru-RU" sz="2800" dirty="0" smtClean="0"/>
          </a:p>
          <a:p>
            <a:pPr marL="265113" indent="-265113" algn="just">
              <a:buFontTx/>
              <a:buChar char="-"/>
            </a:pPr>
            <a:r>
              <a:rPr lang="ru-RU" sz="2800" dirty="0" smtClean="0"/>
              <a:t>охрана популяции белых медведей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5966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«Остров Врангеля»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Картинки по запросу остров врангел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9" b="4082"/>
          <a:stretch/>
        </p:blipFill>
        <p:spPr bwMode="auto">
          <a:xfrm>
            <a:off x="251520" y="4438859"/>
            <a:ext cx="8640960" cy="22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C:\Users\Администратор\Desktop\окр мир картинки\LocationWHConfederateStatesofAme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28700"/>
            <a:ext cx="45116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356100" y="400050"/>
            <a:ext cx="4546600" cy="50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северный полярный круг</a:t>
            </a:r>
          </a:p>
        </p:txBody>
      </p:sp>
      <p:sp>
        <p:nvSpPr>
          <p:cNvPr id="6147" name="Текст 5"/>
          <p:cNvSpPr>
            <a:spLocks noGrp="1"/>
          </p:cNvSpPr>
          <p:nvPr>
            <p:ph type="body" idx="1"/>
          </p:nvPr>
        </p:nvSpPr>
        <p:spPr>
          <a:xfrm>
            <a:off x="5795963" y="2636838"/>
            <a:ext cx="1512887" cy="493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экватор</a:t>
            </a:r>
          </a:p>
        </p:txBody>
      </p:sp>
      <p:sp>
        <p:nvSpPr>
          <p:cNvPr id="7173" name="Текст 7"/>
          <p:cNvSpPr>
            <a:spLocks noGrp="1"/>
          </p:cNvSpPr>
          <p:nvPr>
            <p:ph type="body" sz="quarter" idx="3"/>
          </p:nvPr>
        </p:nvSpPr>
        <p:spPr>
          <a:xfrm>
            <a:off x="5292725" y="1108075"/>
            <a:ext cx="3167063" cy="5683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Palatino Linotype" pitchFamily="18" charset="0"/>
              </a:rPr>
              <a:t>северный тропик</a:t>
            </a:r>
          </a:p>
        </p:txBody>
      </p:sp>
      <p:sp>
        <p:nvSpPr>
          <p:cNvPr id="6148" name="Объект 6"/>
          <p:cNvSpPr>
            <a:spLocks noGrp="1"/>
          </p:cNvSpPr>
          <p:nvPr>
            <p:ph sz="quarter" idx="13"/>
          </p:nvPr>
        </p:nvSpPr>
        <p:spPr>
          <a:xfrm>
            <a:off x="4932363" y="5118100"/>
            <a:ext cx="3816350" cy="5381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южный полярный круг</a:t>
            </a:r>
          </a:p>
        </p:txBody>
      </p:sp>
      <p:sp>
        <p:nvSpPr>
          <p:cNvPr id="6150" name="Объект 8"/>
          <p:cNvSpPr>
            <a:spLocks noGrp="1"/>
          </p:cNvSpPr>
          <p:nvPr>
            <p:ph sz="quarter" idx="14"/>
          </p:nvPr>
        </p:nvSpPr>
        <p:spPr>
          <a:xfrm>
            <a:off x="5435600" y="3713163"/>
            <a:ext cx="2890838" cy="3937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южный тропик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455988" y="739775"/>
            <a:ext cx="1381125" cy="485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446588" y="1589088"/>
            <a:ext cx="1192212" cy="614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762500" y="2997200"/>
            <a:ext cx="1104900" cy="261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 flipH="1">
            <a:off x="4521200" y="4114800"/>
            <a:ext cx="914400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stCxn id="6148" idx="1"/>
          </p:cNvCxnSpPr>
          <p:nvPr/>
        </p:nvCxnSpPr>
        <p:spPr>
          <a:xfrm flipH="1" flipV="1">
            <a:off x="3492500" y="5316538"/>
            <a:ext cx="1439863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2"/>
          <p:cNvSpPr/>
          <p:nvPr/>
        </p:nvSpPr>
        <p:spPr>
          <a:xfrm>
            <a:off x="1565275" y="1246188"/>
            <a:ext cx="1870075" cy="342900"/>
          </a:xfrm>
          <a:custGeom>
            <a:avLst/>
            <a:gdLst>
              <a:gd name="connsiteX0" fmla="*/ 0 w 1870363"/>
              <a:gd name="connsiteY0" fmla="*/ 0 h 342484"/>
              <a:gd name="connsiteX1" fmla="*/ 110836 w 1870363"/>
              <a:gd name="connsiteY1" fmla="*/ 124691 h 342484"/>
              <a:gd name="connsiteX2" fmla="*/ 277091 w 1870363"/>
              <a:gd name="connsiteY2" fmla="*/ 221673 h 342484"/>
              <a:gd name="connsiteX3" fmla="*/ 665018 w 1870363"/>
              <a:gd name="connsiteY3" fmla="*/ 332509 h 342484"/>
              <a:gd name="connsiteX4" fmla="*/ 1039091 w 1870363"/>
              <a:gd name="connsiteY4" fmla="*/ 332509 h 342484"/>
              <a:gd name="connsiteX5" fmla="*/ 1399309 w 1870363"/>
              <a:gd name="connsiteY5" fmla="*/ 290946 h 342484"/>
              <a:gd name="connsiteX6" fmla="*/ 1648691 w 1870363"/>
              <a:gd name="connsiteY6" fmla="*/ 221673 h 342484"/>
              <a:gd name="connsiteX7" fmla="*/ 1870363 w 1870363"/>
              <a:gd name="connsiteY7" fmla="*/ 27709 h 342484"/>
              <a:gd name="connsiteX8" fmla="*/ 1870363 w 1870363"/>
              <a:gd name="connsiteY8" fmla="*/ 27709 h 34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363" h="342484">
                <a:moveTo>
                  <a:pt x="0" y="0"/>
                </a:moveTo>
                <a:cubicBezTo>
                  <a:pt x="32327" y="43873"/>
                  <a:pt x="64654" y="87746"/>
                  <a:pt x="110836" y="124691"/>
                </a:cubicBezTo>
                <a:cubicBezTo>
                  <a:pt x="157018" y="161637"/>
                  <a:pt x="184727" y="187037"/>
                  <a:pt x="277091" y="221673"/>
                </a:cubicBezTo>
                <a:cubicBezTo>
                  <a:pt x="369455" y="256309"/>
                  <a:pt x="538018" y="314036"/>
                  <a:pt x="665018" y="332509"/>
                </a:cubicBezTo>
                <a:cubicBezTo>
                  <a:pt x="792018" y="350982"/>
                  <a:pt x="916709" y="339436"/>
                  <a:pt x="1039091" y="332509"/>
                </a:cubicBezTo>
                <a:cubicBezTo>
                  <a:pt x="1161473" y="325582"/>
                  <a:pt x="1297709" y="309419"/>
                  <a:pt x="1399309" y="290946"/>
                </a:cubicBezTo>
                <a:cubicBezTo>
                  <a:pt x="1500909" y="272473"/>
                  <a:pt x="1570182" y="265546"/>
                  <a:pt x="1648691" y="221673"/>
                </a:cubicBezTo>
                <a:cubicBezTo>
                  <a:pt x="1727200" y="177800"/>
                  <a:pt x="1870363" y="27709"/>
                  <a:pt x="1870363" y="27709"/>
                </a:cubicBezTo>
                <a:lnTo>
                  <a:pt x="1870363" y="27709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538288" y="4970463"/>
            <a:ext cx="1917700" cy="323850"/>
          </a:xfrm>
          <a:custGeom>
            <a:avLst/>
            <a:gdLst>
              <a:gd name="connsiteX0" fmla="*/ 0 w 1918592"/>
              <a:gd name="connsiteY0" fmla="*/ 294537 h 323785"/>
              <a:gd name="connsiteX1" fmla="*/ 193963 w 1918592"/>
              <a:gd name="connsiteY1" fmla="*/ 114428 h 323785"/>
              <a:gd name="connsiteX2" fmla="*/ 554181 w 1918592"/>
              <a:gd name="connsiteY2" fmla="*/ 17446 h 323785"/>
              <a:gd name="connsiteX3" fmla="*/ 1122218 w 1918592"/>
              <a:gd name="connsiteY3" fmla="*/ 3592 h 323785"/>
              <a:gd name="connsiteX4" fmla="*/ 1537854 w 1918592"/>
              <a:gd name="connsiteY4" fmla="*/ 59010 h 323785"/>
              <a:gd name="connsiteX5" fmla="*/ 1842654 w 1918592"/>
              <a:gd name="connsiteY5" fmla="*/ 211410 h 323785"/>
              <a:gd name="connsiteX6" fmla="*/ 1911927 w 1918592"/>
              <a:gd name="connsiteY6" fmla="*/ 308392 h 323785"/>
              <a:gd name="connsiteX7" fmla="*/ 1911927 w 1918592"/>
              <a:gd name="connsiteY7" fmla="*/ 322246 h 32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592" h="323785">
                <a:moveTo>
                  <a:pt x="0" y="294537"/>
                </a:moveTo>
                <a:cubicBezTo>
                  <a:pt x="50800" y="227573"/>
                  <a:pt x="101600" y="160610"/>
                  <a:pt x="193963" y="114428"/>
                </a:cubicBezTo>
                <a:cubicBezTo>
                  <a:pt x="286327" y="68246"/>
                  <a:pt x="399472" y="35919"/>
                  <a:pt x="554181" y="17446"/>
                </a:cubicBezTo>
                <a:cubicBezTo>
                  <a:pt x="708890" y="-1027"/>
                  <a:pt x="958273" y="-3335"/>
                  <a:pt x="1122218" y="3592"/>
                </a:cubicBezTo>
                <a:cubicBezTo>
                  <a:pt x="1286163" y="10519"/>
                  <a:pt x="1417781" y="24374"/>
                  <a:pt x="1537854" y="59010"/>
                </a:cubicBezTo>
                <a:cubicBezTo>
                  <a:pt x="1657927" y="93646"/>
                  <a:pt x="1780309" y="169846"/>
                  <a:pt x="1842654" y="211410"/>
                </a:cubicBezTo>
                <a:cubicBezTo>
                  <a:pt x="1904999" y="252974"/>
                  <a:pt x="1900382" y="289919"/>
                  <a:pt x="1911927" y="308392"/>
                </a:cubicBezTo>
                <a:cubicBezTo>
                  <a:pt x="1923472" y="326865"/>
                  <a:pt x="1917699" y="324555"/>
                  <a:pt x="1911927" y="322246"/>
                </a:cubicBez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11188" y="2203450"/>
            <a:ext cx="3770312" cy="295275"/>
          </a:xfrm>
          <a:custGeom>
            <a:avLst/>
            <a:gdLst>
              <a:gd name="connsiteX0" fmla="*/ 0 w 3671455"/>
              <a:gd name="connsiteY0" fmla="*/ 0 h 295981"/>
              <a:gd name="connsiteX1" fmla="*/ 263237 w 3671455"/>
              <a:gd name="connsiteY1" fmla="*/ 96981 h 295981"/>
              <a:gd name="connsiteX2" fmla="*/ 526473 w 3671455"/>
              <a:gd name="connsiteY2" fmla="*/ 180109 h 295981"/>
              <a:gd name="connsiteX3" fmla="*/ 789709 w 3671455"/>
              <a:gd name="connsiteY3" fmla="*/ 235527 h 295981"/>
              <a:gd name="connsiteX4" fmla="*/ 1122218 w 3671455"/>
              <a:gd name="connsiteY4" fmla="*/ 277091 h 295981"/>
              <a:gd name="connsiteX5" fmla="*/ 1801091 w 3671455"/>
              <a:gd name="connsiteY5" fmla="*/ 277091 h 295981"/>
              <a:gd name="connsiteX6" fmla="*/ 2493818 w 3671455"/>
              <a:gd name="connsiteY6" fmla="*/ 290945 h 295981"/>
              <a:gd name="connsiteX7" fmla="*/ 3144982 w 3671455"/>
              <a:gd name="connsiteY7" fmla="*/ 180109 h 295981"/>
              <a:gd name="connsiteX8" fmla="*/ 3671455 w 3671455"/>
              <a:gd name="connsiteY8" fmla="*/ 41563 h 295981"/>
              <a:gd name="connsiteX9" fmla="*/ 3671455 w 3671455"/>
              <a:gd name="connsiteY9" fmla="*/ 41563 h 295981"/>
              <a:gd name="connsiteX10" fmla="*/ 3671455 w 3671455"/>
              <a:gd name="connsiteY10" fmla="*/ 41563 h 2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1455" h="295981">
                <a:moveTo>
                  <a:pt x="0" y="0"/>
                </a:moveTo>
                <a:cubicBezTo>
                  <a:pt x="87746" y="33481"/>
                  <a:pt x="175492" y="66963"/>
                  <a:pt x="263237" y="96981"/>
                </a:cubicBezTo>
                <a:cubicBezTo>
                  <a:pt x="350982" y="126999"/>
                  <a:pt x="438728" y="157018"/>
                  <a:pt x="526473" y="180109"/>
                </a:cubicBezTo>
                <a:cubicBezTo>
                  <a:pt x="614218" y="203200"/>
                  <a:pt x="690418" y="219363"/>
                  <a:pt x="789709" y="235527"/>
                </a:cubicBezTo>
                <a:cubicBezTo>
                  <a:pt x="889000" y="251691"/>
                  <a:pt x="953654" y="270164"/>
                  <a:pt x="1122218" y="277091"/>
                </a:cubicBezTo>
                <a:cubicBezTo>
                  <a:pt x="1290782" y="284018"/>
                  <a:pt x="1801091" y="277091"/>
                  <a:pt x="1801091" y="277091"/>
                </a:cubicBezTo>
                <a:cubicBezTo>
                  <a:pt x="2029691" y="279400"/>
                  <a:pt x="2269836" y="307109"/>
                  <a:pt x="2493818" y="290945"/>
                </a:cubicBezTo>
                <a:cubicBezTo>
                  <a:pt x="2717800" y="274781"/>
                  <a:pt x="2948709" y="221673"/>
                  <a:pt x="3144982" y="180109"/>
                </a:cubicBezTo>
                <a:cubicBezTo>
                  <a:pt x="3341255" y="138545"/>
                  <a:pt x="3671455" y="41563"/>
                  <a:pt x="3671455" y="41563"/>
                </a:cubicBezTo>
                <a:lnTo>
                  <a:pt x="3671455" y="41563"/>
                </a:lnTo>
                <a:lnTo>
                  <a:pt x="3671455" y="41563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82613" y="4114800"/>
            <a:ext cx="3863975" cy="277813"/>
          </a:xfrm>
          <a:custGeom>
            <a:avLst/>
            <a:gdLst>
              <a:gd name="connsiteX0" fmla="*/ 0 w 3865418"/>
              <a:gd name="connsiteY0" fmla="*/ 277091 h 277091"/>
              <a:gd name="connsiteX1" fmla="*/ 581891 w 3865418"/>
              <a:gd name="connsiteY1" fmla="*/ 83127 h 277091"/>
              <a:gd name="connsiteX2" fmla="*/ 1177636 w 3865418"/>
              <a:gd name="connsiteY2" fmla="*/ 13855 h 277091"/>
              <a:gd name="connsiteX3" fmla="*/ 1939636 w 3865418"/>
              <a:gd name="connsiteY3" fmla="*/ 0 h 277091"/>
              <a:gd name="connsiteX4" fmla="*/ 2660073 w 3865418"/>
              <a:gd name="connsiteY4" fmla="*/ 13855 h 277091"/>
              <a:gd name="connsiteX5" fmla="*/ 3325091 w 3865418"/>
              <a:gd name="connsiteY5" fmla="*/ 83127 h 277091"/>
              <a:gd name="connsiteX6" fmla="*/ 3865418 w 3865418"/>
              <a:gd name="connsiteY6" fmla="*/ 277091 h 277091"/>
              <a:gd name="connsiteX7" fmla="*/ 3865418 w 3865418"/>
              <a:gd name="connsiteY7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5418" h="277091">
                <a:moveTo>
                  <a:pt x="0" y="277091"/>
                </a:moveTo>
                <a:cubicBezTo>
                  <a:pt x="192809" y="202045"/>
                  <a:pt x="385618" y="127000"/>
                  <a:pt x="581891" y="83127"/>
                </a:cubicBezTo>
                <a:cubicBezTo>
                  <a:pt x="778164" y="39254"/>
                  <a:pt x="951345" y="27709"/>
                  <a:pt x="1177636" y="13855"/>
                </a:cubicBezTo>
                <a:cubicBezTo>
                  <a:pt x="1403927" y="0"/>
                  <a:pt x="1692563" y="0"/>
                  <a:pt x="1939636" y="0"/>
                </a:cubicBezTo>
                <a:cubicBezTo>
                  <a:pt x="2186709" y="0"/>
                  <a:pt x="2429164" y="0"/>
                  <a:pt x="2660073" y="13855"/>
                </a:cubicBezTo>
                <a:cubicBezTo>
                  <a:pt x="2890982" y="27709"/>
                  <a:pt x="3124200" y="39254"/>
                  <a:pt x="3325091" y="83127"/>
                </a:cubicBezTo>
                <a:cubicBezTo>
                  <a:pt x="3525982" y="127000"/>
                  <a:pt x="3865418" y="277091"/>
                  <a:pt x="3865418" y="277091"/>
                </a:cubicBezTo>
                <a:lnTo>
                  <a:pt x="3865418" y="277091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8313" y="2673350"/>
            <a:ext cx="405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тропический пояс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650" y="1711325"/>
            <a:ext cx="3390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умеренный пояс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5650" y="4252913"/>
            <a:ext cx="3457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умеренный пояс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01738" y="912813"/>
            <a:ext cx="267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полярный пояс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488" y="5059363"/>
            <a:ext cx="304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полярный пояс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859" y="105370"/>
            <a:ext cx="3538991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ВСПОМНИМ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59" y="5643563"/>
            <a:ext cx="819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Почему Солнце не одинаково нагревает разные участки Земли?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01720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34" y="1095379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Льды </a:t>
            </a:r>
            <a:r>
              <a:rPr lang="ru-RU" sz="2800" dirty="0" smtClean="0"/>
              <a:t>   Арктики     имеют</a:t>
            </a:r>
          </a:p>
          <a:p>
            <a:pPr algn="just"/>
            <a:r>
              <a:rPr lang="ru-RU" sz="2800" dirty="0" smtClean="0"/>
              <a:t>огромное значение для </a:t>
            </a:r>
            <a:r>
              <a:rPr lang="ru-RU" sz="2800" dirty="0" smtClean="0"/>
              <a:t>климатической системы Земли. Ледяная шапка отражает солнечные лучи </a:t>
            </a:r>
            <a:r>
              <a:rPr lang="ru-RU" sz="2800" dirty="0" smtClean="0"/>
              <a:t>          и </a:t>
            </a:r>
            <a:r>
              <a:rPr lang="ru-RU" sz="2800" dirty="0" smtClean="0"/>
              <a:t>таким образом не даёт планете перегреться.</a:t>
            </a:r>
            <a:endParaRPr lang="ru-RU" sz="2800" dirty="0"/>
          </a:p>
        </p:txBody>
      </p:sp>
      <p:pic>
        <p:nvPicPr>
          <p:cNvPr id="11266" name="Picture 2" descr="Картинки по запросу аркт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b="15968"/>
          <a:stretch/>
        </p:blipFill>
        <p:spPr bwMode="auto">
          <a:xfrm>
            <a:off x="252034" y="2996952"/>
            <a:ext cx="8640960" cy="37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-globe.ru/images/pr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6" y="192146"/>
            <a:ext cx="9156975" cy="64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20" y="494116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Арктика – это огромное пространство Северного Ледовитого океана вместе с морями и островами. </a:t>
            </a:r>
          </a:p>
          <a:p>
            <a:pPr algn="just"/>
            <a:r>
              <a:rPr lang="ru-RU" sz="2800" dirty="0" smtClean="0"/>
              <a:t>На островах находится </a:t>
            </a:r>
            <a:r>
              <a:rPr lang="ru-RU" sz="2800" b="1" dirty="0" smtClean="0"/>
              <a:t>зона арктических пустынь. </a:t>
            </a:r>
            <a:r>
              <a:rPr lang="ru-RU" sz="2800" dirty="0" smtClean="0"/>
              <a:t>Ещё её называют </a:t>
            </a:r>
            <a:r>
              <a:rPr lang="ru-RU" sz="2800" b="1" dirty="0" smtClean="0"/>
              <a:t>ледяной зоной.</a:t>
            </a:r>
            <a:endParaRPr lang="ru-RU" sz="2800" b="1" dirty="0"/>
          </a:p>
        </p:txBody>
      </p:sp>
      <p:pic>
        <p:nvPicPr>
          <p:cNvPr id="1026" name="Picture 2" descr="Картинки по запросу аркти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8" b="7461"/>
          <a:stretch/>
        </p:blipFill>
        <p:spPr bwMode="auto">
          <a:xfrm>
            <a:off x="-18688" y="107824"/>
            <a:ext cx="9162688" cy="48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502" y="4437112"/>
            <a:ext cx="8696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Солнце здесь никогда не поднимается высоко </a:t>
            </a:r>
            <a:r>
              <a:rPr lang="ru-RU" sz="2800" dirty="0" smtClean="0"/>
              <a:t>          над </a:t>
            </a:r>
            <a:r>
              <a:rPr lang="ru-RU" sz="2800" dirty="0"/>
              <a:t>горизонтом. Солнечные лучи только скользят </a:t>
            </a:r>
            <a:r>
              <a:rPr lang="ru-RU" sz="2800" dirty="0" smtClean="0"/>
              <a:t>          по </a:t>
            </a:r>
            <a:r>
              <a:rPr lang="ru-RU" sz="2800" dirty="0"/>
              <a:t>поверхности и поэтому дают совсем мало </a:t>
            </a:r>
            <a:r>
              <a:rPr lang="ru-RU" sz="2800" dirty="0" smtClean="0"/>
              <a:t>тепла. Климат в Арктике очень суровый. Ледяной и снежный покровы держатся почти весь год.</a:t>
            </a:r>
            <a:endParaRPr lang="ru-RU" sz="2800" dirty="0"/>
          </a:p>
        </p:txBody>
      </p:sp>
      <p:pic>
        <p:nvPicPr>
          <p:cNvPr id="3074" name="Picture 2" descr="Картинки по запросу солнце в аркти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7"/>
          <a:stretch/>
        </p:blipFill>
        <p:spPr bwMode="auto">
          <a:xfrm>
            <a:off x="-37974" y="195990"/>
            <a:ext cx="9181974" cy="42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05064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Зимой здесь долгая полярная ночь. Это очень суровое время года. Температура понижается до </a:t>
            </a:r>
            <a:r>
              <a:rPr lang="ru-RU" sz="2800" dirty="0"/>
              <a:t>-</a:t>
            </a:r>
            <a:r>
              <a:rPr lang="ru-RU" sz="2800" dirty="0" smtClean="0"/>
              <a:t>60°С. Дуют сильные ураганные ветры, часты бураны. Иногда             в небе возникают удивительной красоты полярные сияния. Полярное сияние может длиться                            от нескольких минут до нескольких суток.</a:t>
            </a:r>
            <a:endParaRPr lang="ru-RU" sz="2800" dirty="0"/>
          </a:p>
        </p:txBody>
      </p:sp>
      <p:pic>
        <p:nvPicPr>
          <p:cNvPr id="4098" name="Picture 2" descr="Картинки по запросу северное сияние в аркти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r="3567"/>
          <a:stretch/>
        </p:blipFill>
        <p:spPr bwMode="auto">
          <a:xfrm>
            <a:off x="4468761" y="202900"/>
            <a:ext cx="4495726" cy="37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олярная ночь в аркти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r="21925"/>
          <a:stretch/>
        </p:blipFill>
        <p:spPr bwMode="auto">
          <a:xfrm>
            <a:off x="179512" y="202900"/>
            <a:ext cx="4038527" cy="37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880" y="4869160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 конце февраля появляется солнце. А летом начинается полярный день – круглосуточное освещение, но тепла мало. Температура воздуха чуть выше нуля. В июле +3°С.</a:t>
            </a:r>
            <a:endParaRPr lang="ru-RU" sz="2800" dirty="0"/>
          </a:p>
        </p:txBody>
      </p:sp>
      <p:pic>
        <p:nvPicPr>
          <p:cNvPr id="5122" name="Picture 2" descr="Картинки по запросу полярный день в аркти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b="14338"/>
          <a:stretch/>
        </p:blipFill>
        <p:spPr bwMode="auto">
          <a:xfrm>
            <a:off x="0" y="0"/>
            <a:ext cx="917608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530120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Арктическая пустыня практически лишена растительности. Здесь нет кустарников. Лишь мхи и лишайники, но и они не образуют сплошного покрова.</a:t>
            </a:r>
            <a:endParaRPr lang="ru-RU" sz="2800" dirty="0"/>
          </a:p>
        </p:txBody>
      </p:sp>
      <p:pic>
        <p:nvPicPr>
          <p:cNvPr id="6150" name="Picture 6" descr="Картинки по запросу мхи в аркти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8"/>
          <a:stretch/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10109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Кое-где растут полярный мак и другие растения.</a:t>
            </a:r>
            <a:endParaRPr lang="ru-RU" sz="2800" dirty="0"/>
          </a:p>
        </p:txBody>
      </p:sp>
      <p:pic>
        <p:nvPicPr>
          <p:cNvPr id="7172" name="Picture 4" descr="Картинки по запросу полярный м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3" y="3281047"/>
            <a:ext cx="4224795" cy="282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ягель аркти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3" r="9902"/>
          <a:stretch/>
        </p:blipFill>
        <p:spPr bwMode="auto">
          <a:xfrm>
            <a:off x="4783867" y="366070"/>
            <a:ext cx="4049639" cy="57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кастиллея арктическ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2" y="379077"/>
            <a:ext cx="4224795" cy="28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321" y="2487721"/>
            <a:ext cx="421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Кастиллея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арктическая (воркутинская)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393" y="3281047"/>
            <a:ext cx="355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Полярный мак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4188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356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Исполнительная</vt:lpstr>
      <vt:lpstr>Волна</vt:lpstr>
      <vt:lpstr>Презентация PowerPoint</vt:lpstr>
      <vt:lpstr>северный полярный 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Teacher_110</dc:creator>
  <cp:lastModifiedBy>Мария</cp:lastModifiedBy>
  <cp:revision>32</cp:revision>
  <dcterms:created xsi:type="dcterms:W3CDTF">2013-10-10T16:58:07Z</dcterms:created>
  <dcterms:modified xsi:type="dcterms:W3CDTF">2018-01-15T23:55:47Z</dcterms:modified>
</cp:coreProperties>
</file>