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62" r:id="rId4"/>
    <p:sldId id="257" r:id="rId5"/>
    <p:sldId id="263" r:id="rId6"/>
    <p:sldId id="264" r:id="rId7"/>
    <p:sldId id="259" r:id="rId8"/>
    <p:sldId id="273" r:id="rId9"/>
    <p:sldId id="266" r:id="rId10"/>
    <p:sldId id="267" r:id="rId11"/>
    <p:sldId id="270" r:id="rId12"/>
    <p:sldId id="268" r:id="rId13"/>
    <p:sldId id="265" r:id="rId14"/>
    <p:sldId id="260" r:id="rId15"/>
    <p:sldId id="269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80639" autoAdjust="0"/>
  </p:normalViewPr>
  <p:slideViewPr>
    <p:cSldViewPr>
      <p:cViewPr varScale="1">
        <p:scale>
          <a:sx n="73" d="100"/>
          <a:sy n="73" d="100"/>
        </p:scale>
        <p:origin x="-1260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8C8A5-B230-4A1E-A04A-8145DD4AFC0F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78A53-9442-40FC-ADB1-4CFDCD868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774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А ещё ж</a:t>
            </a:r>
            <a:r>
              <a:rPr lang="en-US" dirty="0" err="1" smtClean="0"/>
              <a:t>ители</a:t>
            </a:r>
            <a:r>
              <a:rPr lang="en-US" dirty="0" smtClean="0"/>
              <a:t> </a:t>
            </a:r>
            <a:r>
              <a:rPr lang="en-US" dirty="0" err="1" smtClean="0"/>
              <a:t>туманного</a:t>
            </a:r>
            <a:r>
              <a:rPr lang="en-US" dirty="0" smtClean="0"/>
              <a:t> </a:t>
            </a:r>
            <a:r>
              <a:rPr lang="en-US" dirty="0" err="1" smtClean="0"/>
              <a:t>Альбиона</a:t>
            </a:r>
            <a:r>
              <a:rPr lang="en-US" dirty="0" smtClean="0"/>
              <a:t> </a:t>
            </a:r>
            <a:r>
              <a:rPr lang="en-US" dirty="0" err="1" smtClean="0"/>
              <a:t>посылают</a:t>
            </a:r>
            <a:r>
              <a:rPr lang="en-US" dirty="0" smtClean="0"/>
              <a:t> </a:t>
            </a:r>
            <a:r>
              <a:rPr lang="en-US" dirty="0" err="1" smtClean="0"/>
              <a:t>валентинки</a:t>
            </a:r>
            <a:r>
              <a:rPr lang="en-US" dirty="0" smtClean="0"/>
              <a:t> </a:t>
            </a:r>
            <a:r>
              <a:rPr lang="en-US" dirty="0" err="1" smtClean="0"/>
              <a:t>свои</a:t>
            </a:r>
            <a:r>
              <a:rPr lang="ru-RU" dirty="0" smtClean="0"/>
              <a:t>м</a:t>
            </a:r>
            <a:r>
              <a:rPr lang="en-US" dirty="0" smtClean="0"/>
              <a:t> </a:t>
            </a:r>
            <a:r>
              <a:rPr lang="en-US" dirty="0" err="1" smtClean="0"/>
              <a:t>четвероногим</a:t>
            </a:r>
            <a:r>
              <a:rPr lang="en-US" dirty="0" smtClean="0"/>
              <a:t> </a:t>
            </a:r>
            <a:r>
              <a:rPr lang="en-US" dirty="0" err="1" smtClean="0"/>
              <a:t>питомцам</a:t>
            </a:r>
            <a:r>
              <a:rPr lang="en-US" dirty="0" smtClean="0"/>
              <a:t>, а </a:t>
            </a:r>
            <a:r>
              <a:rPr lang="en-US" dirty="0" err="1" smtClean="0"/>
              <a:t>не</a:t>
            </a:r>
            <a:r>
              <a:rPr lang="en-US" dirty="0" smtClean="0"/>
              <a:t> </a:t>
            </a:r>
            <a:r>
              <a:rPr lang="en-US" dirty="0" err="1" smtClean="0"/>
              <a:t>только</a:t>
            </a:r>
            <a:r>
              <a:rPr lang="en-US" dirty="0" smtClean="0"/>
              <a:t> </a:t>
            </a:r>
            <a:r>
              <a:rPr lang="en-US" dirty="0" err="1" smtClean="0"/>
              <a:t>любимым</a:t>
            </a:r>
            <a:r>
              <a:rPr lang="en-US" dirty="0" smtClean="0"/>
              <a:t> и </a:t>
            </a:r>
            <a:r>
              <a:rPr lang="en-US" dirty="0" err="1" smtClean="0"/>
              <a:t>друзьям</a:t>
            </a:r>
            <a:r>
              <a:rPr lang="en-US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78A53-9442-40FC-ADB1-4CFDCD868AA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767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660066"/>
                </a:solidFill>
              </a:rPr>
              <a:t>На специально построенном помосте мужчины и женщины пытаются как можно громче крикнуть о своих чувствах.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78A53-9442-40FC-ADB1-4CFDCD868AA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609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Эта деревня носит имя Святого Валентина. Её главная достопримечательность – Сад всех влюблённых, в котором находится Беседка Влюблённых и Дерево Желаний. Здесь можно посадить и настоящее дерево и назвать его своими именами. Каждый год с 12 по 14 февраля в Сен-</a:t>
            </a:r>
            <a:r>
              <a:rPr lang="ru-RU" dirty="0" err="1" smtClean="0"/>
              <a:t>Валентене</a:t>
            </a:r>
            <a:r>
              <a:rPr lang="ru-RU" dirty="0" smtClean="0"/>
              <a:t> проходит фестиваль, посвящённый всем влюблённым.</a:t>
            </a:r>
            <a:r>
              <a:rPr lang="ru-RU" baseline="0" dirty="0" smtClean="0"/>
              <a:t> Проводятся службы в церкви, выпускаются специальные марки, работает специальная почта для любовных посланий.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78A53-9442-40FC-ADB1-4CFDCD868AA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726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59BC0-2A42-4C4D-8B1E-29BC6B902DF6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1302-058E-4239-B1D6-859508399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350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59BC0-2A42-4C4D-8B1E-29BC6B902DF6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1302-058E-4239-B1D6-859508399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693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59BC0-2A42-4C4D-8B1E-29BC6B902DF6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1302-058E-4239-B1D6-859508399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804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59BC0-2A42-4C4D-8B1E-29BC6B902DF6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1302-058E-4239-B1D6-859508399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26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59BC0-2A42-4C4D-8B1E-29BC6B902DF6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1302-058E-4239-B1D6-859508399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724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59BC0-2A42-4C4D-8B1E-29BC6B902DF6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1302-058E-4239-B1D6-859508399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579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59BC0-2A42-4C4D-8B1E-29BC6B902DF6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1302-058E-4239-B1D6-859508399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374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59BC0-2A42-4C4D-8B1E-29BC6B902DF6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1302-058E-4239-B1D6-859508399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401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59BC0-2A42-4C4D-8B1E-29BC6B902DF6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1302-058E-4239-B1D6-859508399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445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59BC0-2A42-4C4D-8B1E-29BC6B902DF6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1302-058E-4239-B1D6-859508399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287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59BC0-2A42-4C4D-8B1E-29BC6B902DF6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21302-058E-4239-B1D6-859508399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992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59BC0-2A42-4C4D-8B1E-29BC6B902DF6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21302-058E-4239-B1D6-859508399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84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555528"/>
            <a:ext cx="8964488" cy="2144812"/>
          </a:xfrm>
          <a:prstGeom prst="roundRect">
            <a:avLst>
              <a:gd name="adj" fmla="val 4601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Вокруг света </a:t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День Святого Валентина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859782"/>
            <a:ext cx="2067694" cy="2067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Картинки по запросу love around the worl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8" t="27949" r="20008" b="29633"/>
          <a:stretch/>
        </p:blipFill>
        <p:spPr bwMode="auto">
          <a:xfrm>
            <a:off x="971600" y="2768283"/>
            <a:ext cx="4268553" cy="22506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572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zech Republ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8" r="5022"/>
          <a:stretch/>
        </p:blipFill>
        <p:spPr bwMode="auto">
          <a:xfrm>
            <a:off x="179512" y="-7677"/>
            <a:ext cx="3997234" cy="514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8668" y="123478"/>
            <a:ext cx="1594520" cy="857250"/>
          </a:xfrm>
          <a:prstGeom prst="roundRect">
            <a:avLst>
              <a:gd name="adj" fmla="val 3323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США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275609"/>
            <a:ext cx="4536504" cy="3679057"/>
          </a:xfrm>
          <a:solidFill>
            <a:srgbClr val="FFFFFF">
              <a:alpha val="80000"/>
            </a:srgbClr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660066"/>
                </a:solidFill>
              </a:rPr>
              <a:t>В начальных школах США дети всегда поздравляют друг друга и учителя с помощью </a:t>
            </a:r>
            <a:r>
              <a:rPr lang="ru-RU" dirty="0" err="1" smtClean="0">
                <a:solidFill>
                  <a:srgbClr val="660066"/>
                </a:solidFill>
              </a:rPr>
              <a:t>валентинок</a:t>
            </a:r>
            <a:r>
              <a:rPr lang="ru-RU" dirty="0" smtClean="0">
                <a:solidFill>
                  <a:srgbClr val="660066"/>
                </a:solidFill>
              </a:rPr>
              <a:t>. А взрослые в этот день тратят миллиарды на подарки для своих любимых. </a:t>
            </a:r>
            <a:endParaRPr lang="ru-RU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856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Valencia, Sp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45" y="3"/>
            <a:ext cx="7345523" cy="5141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1263492">
            <a:off x="1257480" y="587988"/>
            <a:ext cx="6629053" cy="1434264"/>
          </a:xfrm>
          <a:solidFill>
            <a:srgbClr val="FFFFFF"/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rgbClr val="660066"/>
                </a:solidFill>
              </a:rPr>
              <a:t>В Германии на </a:t>
            </a:r>
            <a:r>
              <a:rPr lang="ru-RU" sz="2400" dirty="0" err="1" smtClean="0">
                <a:solidFill>
                  <a:srgbClr val="660066"/>
                </a:solidFill>
              </a:rPr>
              <a:t>валентинках</a:t>
            </a:r>
            <a:r>
              <a:rPr lang="ru-RU" sz="2400" dirty="0" smtClean="0">
                <a:solidFill>
                  <a:srgbClr val="660066"/>
                </a:solidFill>
              </a:rPr>
              <a:t> часто можно увидеть поросёнка, так как свинья – символ удачи. А ещё немцы дарят возлюбленным большие имбирные пряники с признаниями в любви. </a:t>
            </a:r>
            <a:endParaRPr lang="ru-RU" sz="2400" dirty="0">
              <a:solidFill>
                <a:srgbClr val="66006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5351" y="4500508"/>
            <a:ext cx="2818655" cy="637579"/>
          </a:xfrm>
          <a:prstGeom prst="roundRect">
            <a:avLst>
              <a:gd name="adj" fmla="val 28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Германия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108884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h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72" y="1"/>
            <a:ext cx="7347856" cy="514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250"/>
            <a:ext cx="1522512" cy="85725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Гана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347615"/>
            <a:ext cx="4176464" cy="2880320"/>
          </a:xfrm>
          <a:prstGeom prst="roundRect">
            <a:avLst>
              <a:gd name="adj" fmla="val 33768"/>
            </a:avLst>
          </a:prstGeo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lnSpc>
                <a:spcPct val="70000"/>
              </a:lnSpc>
              <a:buNone/>
            </a:pPr>
            <a:r>
              <a:rPr lang="ru-RU" sz="2400" dirty="0" smtClean="0">
                <a:solidFill>
                  <a:srgbClr val="660066"/>
                </a:solidFill>
              </a:rPr>
              <a:t>Гана производит самое большое количество какао бобов, а так шоколад – один из самых популярных подарков на День Валентина, 14 февраля в этой стране отмечают ещё и День шоколада.</a:t>
            </a:r>
            <a:endParaRPr lang="ru-RU" sz="24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864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09027" y="771553"/>
            <a:ext cx="4889254" cy="2016223"/>
          </a:xfrm>
          <a:solidFill>
            <a:srgbClr val="FFFFFF">
              <a:alpha val="80000"/>
            </a:srgbClr>
          </a:solidFill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sz="2600" dirty="0" smtClean="0">
                <a:solidFill>
                  <a:srgbClr val="660066"/>
                </a:solidFill>
              </a:rPr>
              <a:t>В Шотландии  женщины вытаскивают из шляпы имя мужчины и так находят своего </a:t>
            </a:r>
            <a:r>
              <a:rPr lang="ru-RU" sz="2600" dirty="0">
                <a:solidFill>
                  <a:srgbClr val="660066"/>
                </a:solidFill>
              </a:rPr>
              <a:t>В</a:t>
            </a:r>
            <a:r>
              <a:rPr lang="ru-RU" sz="2600" dirty="0" smtClean="0">
                <a:solidFill>
                  <a:srgbClr val="660066"/>
                </a:solidFill>
              </a:rPr>
              <a:t>алентина. После этого пары обмениваются подарками и выходят танцевать.</a:t>
            </a:r>
            <a:endParaRPr lang="ru-RU" sz="2600" dirty="0">
              <a:solidFill>
                <a:srgbClr val="660066"/>
              </a:solidFill>
            </a:endParaRPr>
          </a:p>
        </p:txBody>
      </p:sp>
      <p:pic>
        <p:nvPicPr>
          <p:cNvPr id="8194" name="Picture 2" descr="Картинки по запросу Иллюстра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2"/>
            <a:ext cx="4075234" cy="514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4167" y="7982"/>
            <a:ext cx="3312368" cy="648072"/>
          </a:xfrm>
          <a:prstGeom prst="roundRect">
            <a:avLst>
              <a:gd name="adj" fmla="val 3337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Шотландия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198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9" t="11466" r="4026" b="7583"/>
          <a:stretch/>
        </p:blipFill>
        <p:spPr bwMode="auto">
          <a:xfrm>
            <a:off x="4932040" y="2904988"/>
            <a:ext cx="3113504" cy="22076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189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tatic.boredpanda.com/blog/wp-content/uploads/2016/02/South-Africa__8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" b="2476"/>
          <a:stretch/>
        </p:blipFill>
        <p:spPr bwMode="auto">
          <a:xfrm>
            <a:off x="655804" y="0"/>
            <a:ext cx="7832403" cy="5179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5" y="123478"/>
            <a:ext cx="4330825" cy="857250"/>
          </a:xfrm>
          <a:prstGeom prst="roundRect">
            <a:avLst>
              <a:gd name="adj" fmla="val 3647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Южная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Африка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3" y="3795889"/>
            <a:ext cx="7488832" cy="1227583"/>
          </a:xfrm>
          <a:solidFill>
            <a:srgbClr val="FFFFFF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rgbClr val="660066"/>
                </a:solidFill>
              </a:rPr>
              <a:t>Девушки из Южной Африки следуют древней римской традиции: они вырезают сердечко, пишут на нём имя своего возлюбленного и прикалывают на рукав.</a:t>
            </a:r>
            <a:endParaRPr lang="ru-RU" sz="24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626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299944"/>
            <a:ext cx="5410944" cy="709587"/>
          </a:xfrm>
          <a:prstGeom prst="roundRect">
            <a:avLst>
              <a:gd name="adj" fmla="val 3038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Гаврилов-Ям, Россия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4338" name="Picture 2" descr="C:\Users\Мария\Downloads\День Святого Валентина_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8" t="9905" r="5698" b="2222"/>
          <a:stretch/>
        </p:blipFill>
        <p:spPr bwMode="auto">
          <a:xfrm>
            <a:off x="179512" y="267494"/>
            <a:ext cx="5315688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Мария\Downloads\Святой Валентин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226" y="267497"/>
            <a:ext cx="3271706" cy="4362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561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sto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77" y="0"/>
            <a:ext cx="7347857" cy="514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3168352" cy="1296144"/>
          </a:xfrm>
          <a:prstGeom prst="roundRect">
            <a:avLst>
              <a:gd name="adj" fmla="val 1809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Эстония и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Финляндия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12" y="3507855"/>
            <a:ext cx="7056785" cy="1445422"/>
          </a:xfrm>
          <a:solidFill>
            <a:srgbClr val="FFFFFF"/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rgbClr val="660066"/>
                </a:solidFill>
              </a:rPr>
              <a:t>И В Эстонии, и в Финляндии на 14 февраля выпадают ещё и праздники, посвящённые дружбе. Поэтому в этот день принято поздравлять не только возлюбленных, но и своих друзей и родственников.</a:t>
            </a:r>
            <a:endParaRPr lang="ru-RU" sz="24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21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23479"/>
            <a:ext cx="2088232" cy="795735"/>
          </a:xfrm>
          <a:prstGeom prst="roundRect">
            <a:avLst>
              <a:gd name="adj" fmla="val 3030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Италия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5328" y="2918932"/>
            <a:ext cx="6048672" cy="2016223"/>
          </a:xfrm>
          <a:solidFill>
            <a:srgbClr val="FFFFFF">
              <a:alpha val="80000"/>
            </a:srgbClr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dirty="0">
                <a:solidFill>
                  <a:srgbClr val="660066"/>
                </a:solidFill>
              </a:rPr>
              <a:t>Здесь по традиции день влюбленных считают «сладким» днем. Поэтому основной подарок в этой стране – </a:t>
            </a:r>
            <a:r>
              <a:rPr lang="ru-RU" sz="2800" dirty="0" smtClean="0">
                <a:solidFill>
                  <a:srgbClr val="660066"/>
                </a:solidFill>
              </a:rPr>
              <a:t>шоколад и </a:t>
            </a:r>
            <a:r>
              <a:rPr lang="ru-RU" sz="2800" dirty="0">
                <a:solidFill>
                  <a:srgbClr val="660066"/>
                </a:solidFill>
              </a:rPr>
              <a:t>конфеты. </a:t>
            </a:r>
            <a:r>
              <a:rPr lang="ru-RU" sz="2800" dirty="0" smtClean="0">
                <a:solidFill>
                  <a:srgbClr val="660066"/>
                </a:solidFill>
              </a:rPr>
              <a:t>А ещё в этот день проводятся концерты и фестивали.</a:t>
            </a:r>
            <a:endParaRPr lang="ru-RU" sz="2800" dirty="0">
              <a:solidFill>
                <a:srgbClr val="660066"/>
              </a:solidFill>
            </a:endParaRPr>
          </a:p>
        </p:txBody>
      </p:sp>
      <p:pic>
        <p:nvPicPr>
          <p:cNvPr id="5124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3679"/>
          <a:stretch/>
        </p:blipFill>
        <p:spPr bwMode="auto">
          <a:xfrm>
            <a:off x="3995936" y="123479"/>
            <a:ext cx="4815194" cy="27954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5" t="6636" r="6161"/>
          <a:stretch/>
        </p:blipFill>
        <p:spPr bwMode="auto">
          <a:xfrm rot="20850509">
            <a:off x="809637" y="865827"/>
            <a:ext cx="3119657" cy="22882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артинки по запросу italy  bac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3" t="36626" r="10104" b="3834"/>
          <a:stretch/>
        </p:blipFill>
        <p:spPr bwMode="auto">
          <a:xfrm>
            <a:off x="395536" y="3075806"/>
            <a:ext cx="2194610" cy="18339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190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31" y="160339"/>
            <a:ext cx="2000603" cy="75522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Дания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2020597"/>
            <a:ext cx="4833202" cy="3096344"/>
          </a:xfrm>
          <a:solidFill>
            <a:srgbClr val="FFFFFF">
              <a:alpha val="76863"/>
            </a:srgb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rgbClr val="660066"/>
                </a:solidFill>
              </a:rPr>
              <a:t>В День Святого Валентина в </a:t>
            </a:r>
            <a:r>
              <a:rPr lang="ru-RU" sz="2400" b="1" dirty="0" smtClean="0">
                <a:solidFill>
                  <a:srgbClr val="660066"/>
                </a:solidFill>
              </a:rPr>
              <a:t>Дании</a:t>
            </a:r>
            <a:r>
              <a:rPr lang="ru-RU" sz="2400" dirty="0" smtClean="0">
                <a:solidFill>
                  <a:srgbClr val="660066"/>
                </a:solidFill>
              </a:rPr>
              <a:t> принято дарить подснежники. А ещё возлюбленные отправляют друг другу в этот день </a:t>
            </a:r>
            <a:r>
              <a:rPr lang="ru-RU" sz="2400" dirty="0" err="1" smtClean="0">
                <a:solidFill>
                  <a:srgbClr val="660066"/>
                </a:solidFill>
              </a:rPr>
              <a:t>валентинки</a:t>
            </a:r>
            <a:r>
              <a:rPr lang="ru-RU" sz="2400" dirty="0" smtClean="0">
                <a:solidFill>
                  <a:srgbClr val="660066"/>
                </a:solidFill>
              </a:rPr>
              <a:t> </a:t>
            </a:r>
            <a:r>
              <a:rPr lang="ru-RU" sz="2400" dirty="0" smtClean="0">
                <a:solidFill>
                  <a:srgbClr val="660066"/>
                </a:solidFill>
              </a:rPr>
              <a:t>в форме снежинок. Внутри такой снежной </a:t>
            </a:r>
            <a:r>
              <a:rPr lang="ru-RU" sz="2400" dirty="0" err="1" smtClean="0">
                <a:solidFill>
                  <a:srgbClr val="660066"/>
                </a:solidFill>
              </a:rPr>
              <a:t>валентинки</a:t>
            </a:r>
            <a:r>
              <a:rPr lang="ru-RU" sz="2400" dirty="0" smtClean="0">
                <a:solidFill>
                  <a:srgbClr val="660066"/>
                </a:solidFill>
              </a:rPr>
              <a:t> смешные стихотворения с точками вместо подписи. </a:t>
            </a:r>
            <a:endParaRPr lang="ru-RU" sz="2400" dirty="0">
              <a:solidFill>
                <a:srgbClr val="660066"/>
              </a:solidFill>
            </a:endParaRPr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" r="20004"/>
          <a:stretch/>
        </p:blipFill>
        <p:spPr bwMode="auto">
          <a:xfrm>
            <a:off x="123129" y="2141518"/>
            <a:ext cx="3686877" cy="30019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0339"/>
            <a:ext cx="2232248" cy="22322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7" descr="Похожее изображение"/>
          <p:cNvSpPr>
            <a:spLocks noChangeAspect="1" noChangeArrowheads="1"/>
          </p:cNvSpPr>
          <p:nvPr/>
        </p:nvSpPr>
        <p:spPr bwMode="auto">
          <a:xfrm>
            <a:off x="460375" y="1603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6" t="10562" b="41872"/>
          <a:stretch/>
        </p:blipFill>
        <p:spPr bwMode="auto">
          <a:xfrm>
            <a:off x="7020277" y="-29941"/>
            <a:ext cx="1917847" cy="20162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Картинки по запросу danish valentin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49"/>
          <a:stretch/>
        </p:blipFill>
        <p:spPr bwMode="auto">
          <a:xfrm>
            <a:off x="4716016" y="10770"/>
            <a:ext cx="2088232" cy="20791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900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2170584" cy="85725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Англия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267494"/>
            <a:ext cx="6408712" cy="2160240"/>
          </a:xfrm>
          <a:solidFill>
            <a:srgbClr val="FFFFFF">
              <a:alpha val="80000"/>
            </a:srgbClr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rgbClr val="660066"/>
                </a:solidFill>
              </a:rPr>
              <a:t>В Англии Святой Валентин считается покровителем не только влюблённых, но и… детей. Ребята получают в этот день конфеты, фрукты, подарки. А ещё в этот день принято петь особые песни.</a:t>
            </a:r>
          </a:p>
        </p:txBody>
      </p:sp>
      <p:pic>
        <p:nvPicPr>
          <p:cNvPr id="6148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3" y="1739465"/>
            <a:ext cx="5865915" cy="328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артинки по запросу cand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4"/>
          <a:stretch/>
        </p:blipFill>
        <p:spPr bwMode="auto">
          <a:xfrm>
            <a:off x="6228184" y="2499742"/>
            <a:ext cx="2624864" cy="23557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78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ap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03" y="4901"/>
            <a:ext cx="7351794" cy="5146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6256" y="123481"/>
            <a:ext cx="2267744" cy="781595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Япония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95486"/>
            <a:ext cx="4104456" cy="2592287"/>
          </a:xfrm>
          <a:solidFill>
            <a:srgbClr val="FFFFFF"/>
          </a:solidFill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660066"/>
                </a:solidFill>
              </a:rPr>
              <a:t>В Японии 14 февраля принято дарить мужчинам шоколад, а девушек поздравляют через месяц, 14 марта – в Белый день. </a:t>
            </a:r>
            <a:r>
              <a:rPr lang="ru-RU" dirty="0">
                <a:solidFill>
                  <a:srgbClr val="660066"/>
                </a:solidFill>
              </a:rPr>
              <a:t>А ещё в этот день </a:t>
            </a:r>
            <a:r>
              <a:rPr lang="ru-RU" dirty="0" smtClean="0">
                <a:solidFill>
                  <a:srgbClr val="660066"/>
                </a:solidFill>
              </a:rPr>
              <a:t>проводят </a:t>
            </a:r>
            <a:r>
              <a:rPr lang="ru-RU" dirty="0">
                <a:solidFill>
                  <a:srgbClr val="660066"/>
                </a:solidFill>
              </a:rPr>
              <a:t>конкурс на самое громкое признание в любви. </a:t>
            </a:r>
          </a:p>
        </p:txBody>
      </p:sp>
    </p:spTree>
    <p:extLst>
      <p:ext uri="{BB962C8B-B14F-4D97-AF65-F5344CB8AC3E}">
        <p14:creationId xmlns:p14="http://schemas.microsoft.com/office/powerpoint/2010/main" val="687136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atic.boredpanda.com/blog/wp-content/uploads/2016/02/France__88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4"/>
          <a:stretch/>
        </p:blipFill>
        <p:spPr bwMode="auto">
          <a:xfrm>
            <a:off x="791580" y="47824"/>
            <a:ext cx="7560840" cy="50478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267494"/>
            <a:ext cx="4896544" cy="1944216"/>
          </a:xfrm>
          <a:solidFill>
            <a:srgbClr val="FFFFFF"/>
          </a:solidFill>
        </p:spPr>
        <p:txBody>
          <a:bodyPr>
            <a:noAutofit/>
          </a:bodyPr>
          <a:lstStyle/>
          <a:p>
            <a:pPr marL="0" indent="0" algn="just">
              <a:lnSpc>
                <a:spcPct val="85000"/>
              </a:lnSpc>
              <a:buNone/>
            </a:pPr>
            <a:r>
              <a:rPr lang="ru-RU" sz="2400" dirty="0" smtClean="0">
                <a:solidFill>
                  <a:srgbClr val="660066"/>
                </a:solidFill>
              </a:rPr>
              <a:t>С 12 </a:t>
            </a:r>
            <a:r>
              <a:rPr lang="ru-RU" sz="2400" dirty="0">
                <a:solidFill>
                  <a:srgbClr val="660066"/>
                </a:solidFill>
              </a:rPr>
              <a:t>по 14 февраля </a:t>
            </a:r>
            <a:r>
              <a:rPr lang="ru-RU" sz="2400" dirty="0" smtClean="0">
                <a:solidFill>
                  <a:srgbClr val="660066"/>
                </a:solidFill>
              </a:rPr>
              <a:t>в </a:t>
            </a:r>
            <a:r>
              <a:rPr lang="ru-RU" sz="2400" dirty="0">
                <a:solidFill>
                  <a:srgbClr val="660066"/>
                </a:solidFill>
              </a:rPr>
              <a:t>Сен-</a:t>
            </a:r>
            <a:r>
              <a:rPr lang="ru-RU" sz="2400" dirty="0" err="1">
                <a:solidFill>
                  <a:srgbClr val="660066"/>
                </a:solidFill>
              </a:rPr>
              <a:t>Валентене</a:t>
            </a:r>
            <a:r>
              <a:rPr lang="ru-RU" sz="2400" dirty="0">
                <a:solidFill>
                  <a:srgbClr val="660066"/>
                </a:solidFill>
              </a:rPr>
              <a:t> проходит </a:t>
            </a:r>
            <a:r>
              <a:rPr lang="ru-RU" sz="2400" dirty="0" smtClean="0">
                <a:solidFill>
                  <a:srgbClr val="660066"/>
                </a:solidFill>
              </a:rPr>
              <a:t>фестиваль всех влюблённых. В это время в Саду влюблённых можно </a:t>
            </a:r>
            <a:r>
              <a:rPr lang="ru-RU" sz="2400" dirty="0">
                <a:solidFill>
                  <a:srgbClr val="660066"/>
                </a:solidFill>
              </a:rPr>
              <a:t>посадить </a:t>
            </a:r>
            <a:r>
              <a:rPr lang="ru-RU" sz="2400" dirty="0" smtClean="0">
                <a:solidFill>
                  <a:srgbClr val="660066"/>
                </a:solidFill>
              </a:rPr>
              <a:t>дерево и </a:t>
            </a:r>
            <a:r>
              <a:rPr lang="ru-RU" sz="2400" dirty="0">
                <a:solidFill>
                  <a:srgbClr val="660066"/>
                </a:solidFill>
              </a:rPr>
              <a:t>назвать его своими </a:t>
            </a:r>
            <a:r>
              <a:rPr lang="ru-RU" sz="2400" dirty="0" smtClean="0">
                <a:solidFill>
                  <a:srgbClr val="660066"/>
                </a:solidFill>
              </a:rPr>
              <a:t>именами. </a:t>
            </a:r>
            <a:endParaRPr lang="ru-RU" sz="2400" dirty="0">
              <a:solidFill>
                <a:srgbClr val="66006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48" y="4036098"/>
            <a:ext cx="3563887" cy="1059582"/>
          </a:xfrm>
          <a:prstGeom prst="roundRect">
            <a:avLst>
              <a:gd name="adj" fmla="val 336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Сен-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Валантен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Франция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52042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582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hilipp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90" y="0"/>
            <a:ext cx="7347855" cy="514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10" y="123479"/>
            <a:ext cx="3466727" cy="70958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Филиппины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3119" y="3507854"/>
            <a:ext cx="7056784" cy="1512168"/>
          </a:xfrm>
          <a:solidFill>
            <a:srgbClr val="FFFFFF"/>
          </a:solidFill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5000"/>
              </a:lnSpc>
              <a:buNone/>
            </a:pPr>
            <a:r>
              <a:rPr lang="ru-RU" sz="2800" dirty="0" smtClean="0">
                <a:solidFill>
                  <a:srgbClr val="660066"/>
                </a:solidFill>
              </a:rPr>
              <a:t>На Филиппинах сотни, а иногда и тысячи пар могут поучаствовать в этот день в массовой свадьбе, которая проводится по инициативе правительства.</a:t>
            </a:r>
            <a:endParaRPr lang="ru-RU" sz="28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728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489</Words>
  <Application>Microsoft Office PowerPoint</Application>
  <PresentationFormat>Экран (16:9)</PresentationFormat>
  <Paragraphs>32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Вокруг света  в День Святого Валентина</vt:lpstr>
      <vt:lpstr>Эстония и  Финляндия</vt:lpstr>
      <vt:lpstr>Италия</vt:lpstr>
      <vt:lpstr>Дания</vt:lpstr>
      <vt:lpstr>Англия</vt:lpstr>
      <vt:lpstr>Япония</vt:lpstr>
      <vt:lpstr>Сен-Валантен, Франция</vt:lpstr>
      <vt:lpstr>Презентация PowerPoint</vt:lpstr>
      <vt:lpstr>Филиппины</vt:lpstr>
      <vt:lpstr>США</vt:lpstr>
      <vt:lpstr>Германия</vt:lpstr>
      <vt:lpstr>Гана</vt:lpstr>
      <vt:lpstr>Шотландия</vt:lpstr>
      <vt:lpstr>Южная Африка</vt:lpstr>
      <vt:lpstr>Гаврилов-Ям, Россия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Мария</cp:lastModifiedBy>
  <cp:revision>34</cp:revision>
  <dcterms:created xsi:type="dcterms:W3CDTF">2018-02-12T19:04:41Z</dcterms:created>
  <dcterms:modified xsi:type="dcterms:W3CDTF">2018-02-13T20:18:44Z</dcterms:modified>
</cp:coreProperties>
</file>