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9"/>
  </p:notesMasterIdLst>
  <p:sldIdLst>
    <p:sldId id="257" r:id="rId2"/>
    <p:sldId id="311" r:id="rId3"/>
    <p:sldId id="312" r:id="rId4"/>
    <p:sldId id="313" r:id="rId5"/>
    <p:sldId id="256" r:id="rId6"/>
    <p:sldId id="303" r:id="rId7"/>
    <p:sldId id="298" r:id="rId8"/>
    <p:sldId id="293" r:id="rId9"/>
    <p:sldId id="263" r:id="rId10"/>
    <p:sldId id="266" r:id="rId11"/>
    <p:sldId id="267" r:id="rId12"/>
    <p:sldId id="268" r:id="rId13"/>
    <p:sldId id="314" r:id="rId14"/>
    <p:sldId id="287" r:id="rId15"/>
    <p:sldId id="296" r:id="rId16"/>
    <p:sldId id="297" r:id="rId17"/>
    <p:sldId id="315" r:id="rId18"/>
    <p:sldId id="316" r:id="rId19"/>
    <p:sldId id="283" r:id="rId20"/>
    <p:sldId id="285" r:id="rId21"/>
    <p:sldId id="286" r:id="rId22"/>
    <p:sldId id="284" r:id="rId23"/>
    <p:sldId id="278" r:id="rId24"/>
    <p:sldId id="279" r:id="rId25"/>
    <p:sldId id="307" r:id="rId26"/>
    <p:sldId id="317" r:id="rId27"/>
    <p:sldId id="29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EFBE6"/>
    <a:srgbClr val="FFFFFF"/>
    <a:srgbClr val="FFFF66"/>
    <a:srgbClr val="990000"/>
    <a:srgbClr val="A50021"/>
    <a:srgbClr val="FFCC66"/>
    <a:srgbClr val="FF9900"/>
    <a:srgbClr val="FF99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76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B37232A-ED2B-4249-AA97-24DE93476825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D2ECCBF-0415-4B50-B466-E6EAC7479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510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mtClean="0"/>
              <a:t>вопроссы</a:t>
            </a: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3FDBA9-C7DA-48A2-B023-6722896A0B00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3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7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F5869E-88A1-427E-AE8B-5569BFFEC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372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54E7-4BEF-431E-B536-580A645DAE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929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E5AC-F30F-4D31-8C74-C84044AEB4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922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ABA9E-DF74-4D2A-A10B-87D1EC97E7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709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7ECE2-A0CD-4715-A01E-778FB037B6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954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000888-88E8-4E04-B85D-4429B21B59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65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98734-F6BB-47E0-8D91-D60C74AEC4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648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1310CA-F276-4E7F-B507-C700656BD2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329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7E796-C081-403F-89B7-1D021F6DCA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41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A5242F-F334-41F5-A0C8-6E51672D73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063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7"/>
            <a:ext cx="381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5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D2995E-88C1-4BB7-BBFA-C7451D900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818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300E5F-0B1C-451C-950D-F0C8A50109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15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3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E7AAA546-419D-4673-85A6-03EBB5F790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2" r:id="rId2"/>
    <p:sldLayoutId id="2147483688" r:id="rId3"/>
    <p:sldLayoutId id="2147483683" r:id="rId4"/>
    <p:sldLayoutId id="2147483689" r:id="rId5"/>
    <p:sldLayoutId id="2147483684" r:id="rId6"/>
    <p:sldLayoutId id="2147483690" r:id="rId7"/>
    <p:sldLayoutId id="2147483691" r:id="rId8"/>
    <p:sldLayoutId id="2147483692" r:id="rId9"/>
    <p:sldLayoutId id="2147483685" r:id="rId10"/>
    <p:sldLayoutId id="2147483686" r:id="rId11"/>
    <p:sldLayoutId id="2147483693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55650" y="549275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4400">
              <a:solidFill>
                <a:schemeClr val="tx2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990600" y="4934105"/>
            <a:ext cx="815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9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anose="020E0502030303020204" pitchFamily="34" charset="0"/>
              </a:rPr>
              <a:t>Степь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0" y="6162675"/>
            <a:ext cx="88931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300" b="1">
              <a:latin typeface="Times New Roman Cyr" pitchFamily="18" charset="-52"/>
            </a:endParaRPr>
          </a:p>
        </p:txBody>
      </p:sp>
      <p:pic>
        <p:nvPicPr>
          <p:cNvPr id="5131" name="Picture 11" descr="Картинки по запросу степ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381000"/>
            <a:ext cx="7721600" cy="434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ChangeArrowheads="1"/>
          </p:cNvSpPr>
          <p:nvPr/>
        </p:nvSpPr>
        <p:spPr bwMode="auto">
          <a:xfrm rot="10798079" flipV="1">
            <a:off x="1195388" y="5259388"/>
            <a:ext cx="7777162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2800" b="1">
                <a:solidFill>
                  <a:srgbClr val="CC6600"/>
                </a:solidFill>
                <a:latin typeface="Candara" pitchFamily="34" charset="0"/>
              </a:rPr>
              <a:t>Весна короткая с большим количеством влаги в почве. Степь оживает, покрывается ковром тюльпанов и ирисов. </a:t>
            </a:r>
          </a:p>
        </p:txBody>
      </p:sp>
      <p:pic>
        <p:nvPicPr>
          <p:cNvPr id="18444" name="Picture 1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4"/>
          <a:stretch/>
        </p:blipFill>
        <p:spPr bwMode="auto">
          <a:xfrm>
            <a:off x="1047135" y="154856"/>
            <a:ext cx="8096865" cy="5102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1223963" y="4886325"/>
            <a:ext cx="7772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2800" b="1">
                <a:solidFill>
                  <a:srgbClr val="CC6600"/>
                </a:solidFill>
                <a:latin typeface="Candara" pitchFamily="34" charset="0"/>
              </a:rPr>
              <a:t>Лето продолжительное и засушливое (+ 23-25).</a:t>
            </a:r>
          </a:p>
          <a:p>
            <a:pPr algn="just" eaLnBrk="1" hangingPunct="1"/>
            <a:r>
              <a:rPr lang="ru-RU" altLang="ru-RU" sz="2800" b="1">
                <a:solidFill>
                  <a:srgbClr val="CC6600"/>
                </a:solidFill>
                <a:latin typeface="Candara" pitchFamily="34" charset="0"/>
              </a:rPr>
              <a:t>Суховей</a:t>
            </a:r>
            <a:r>
              <a:rPr lang="en-US" altLang="ru-RU" sz="2800" b="1">
                <a:solidFill>
                  <a:srgbClr val="CC6600"/>
                </a:solidFill>
                <a:latin typeface="Candara" pitchFamily="34" charset="0"/>
              </a:rPr>
              <a:t> – </a:t>
            </a:r>
            <a:r>
              <a:rPr lang="ru-RU" altLang="ru-RU" sz="2800" b="1">
                <a:solidFill>
                  <a:srgbClr val="CC6600"/>
                </a:solidFill>
                <a:latin typeface="Candara" pitchFamily="34" charset="0"/>
              </a:rPr>
              <a:t>иссушающий ветер. Дует со скоростью от 5 до 20 м/с (пыльные бури). Ливни.</a:t>
            </a:r>
          </a:p>
        </p:txBody>
      </p:sp>
      <p:pic>
        <p:nvPicPr>
          <p:cNvPr id="19468" name="Picture 12" descr="Картинки по запросу степь ле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6231" r="-182" b="14540"/>
          <a:stretch/>
        </p:blipFill>
        <p:spPr bwMode="auto">
          <a:xfrm>
            <a:off x="1066801" y="0"/>
            <a:ext cx="8091948" cy="4807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012825" y="5562600"/>
            <a:ext cx="812641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CC6600"/>
                </a:solidFill>
                <a:latin typeface="Candara" pitchFamily="34" charset="0"/>
              </a:rPr>
              <a:t>Почвы в степи плодородные,  </a:t>
            </a:r>
          </a:p>
          <a:p>
            <a:pPr algn="ctr" eaLnBrk="1" hangingPunct="1"/>
            <a:r>
              <a:rPr lang="ru-RU" altLang="ru-RU" sz="3200" b="1">
                <a:solidFill>
                  <a:srgbClr val="CC6600"/>
                </a:solidFill>
                <a:latin typeface="Candara" pitchFamily="34" charset="0"/>
              </a:rPr>
              <a:t>покрыты чернозёмом.</a:t>
            </a:r>
          </a:p>
        </p:txBody>
      </p:sp>
      <p:pic>
        <p:nvPicPr>
          <p:cNvPr id="20490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/>
          <a:stretch/>
        </p:blipFill>
        <p:spPr bwMode="auto">
          <a:xfrm>
            <a:off x="1017639" y="29497"/>
            <a:ext cx="8126361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295400" y="1447800"/>
            <a:ext cx="7162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buFont typeface="+mj-lt"/>
              <a:buAutoNum type="arabicPeriod"/>
            </a:pPr>
            <a:r>
              <a:rPr lang="ru-RU" altLang="ru-RU" sz="2800" b="1" dirty="0">
                <a:latin typeface="Candara" panose="020E0502030303020204" pitchFamily="34" charset="0"/>
              </a:rPr>
              <a:t>Как растения приспособились к степным условиям?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ru-RU" altLang="ru-RU" sz="2800" b="1" dirty="0">
                <a:latin typeface="Candara" panose="020E0502030303020204" pitchFamily="34" charset="0"/>
              </a:rPr>
              <a:t>Почему они могут переносить засуху?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ru-RU" altLang="ru-RU" sz="2800" b="1" dirty="0" smtClean="0">
                <a:latin typeface="Candara" panose="020E0502030303020204" pitchFamily="34" charset="0"/>
              </a:rPr>
              <a:t>Как животные приспособились                    к условиям жизни в степи?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ru-RU" altLang="ru-RU" sz="2800" b="1" dirty="0" smtClean="0">
                <a:latin typeface="Candara" panose="020E0502030303020204" pitchFamily="34" charset="0"/>
              </a:rPr>
              <a:t>Почему растения и животные степи могут оказаться в опасности?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ru-RU" altLang="ru-RU" sz="2800" b="1" dirty="0" smtClean="0">
                <a:latin typeface="Candara" panose="020E0502030303020204" pitchFamily="34" charset="0"/>
              </a:rPr>
              <a:t>Что должны сделать люди, чтобы сберечь сохранившиеся степи вместе        с их растительным и животным миром?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5400" y="533400"/>
            <a:ext cx="716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Вопросы для обсуждения</a:t>
            </a:r>
            <a:endParaRPr lang="ru-RU" sz="4800" b="1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1600200" y="228600"/>
            <a:ext cx="7543800" cy="792163"/>
          </a:xfrm>
          <a:prstGeom prst="rect">
            <a:avLst/>
          </a:prstGeom>
          <a:noFill/>
          <a:ln w="38100" cmpd="dbl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ru-RU" altLang="ru-RU" sz="48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cs typeface="Simplified Arabic" panose="02020603050405020304" pitchFamily="18" charset="-78"/>
              </a:rPr>
              <a:t>Растения степи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  <a:cs typeface="Simplified Arabic" panose="02020603050405020304" pitchFamily="18" charset="-78"/>
            </a:endParaRPr>
          </a:p>
        </p:txBody>
      </p:sp>
      <p:pic>
        <p:nvPicPr>
          <p:cNvPr id="22541" name="Picture 13" descr="Картинки по запросу ирис в степ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r="19257" b="484"/>
          <a:stretch/>
        </p:blipFill>
        <p:spPr bwMode="auto">
          <a:xfrm>
            <a:off x="1599117" y="1295400"/>
            <a:ext cx="2525205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5" descr="Картинки по запросу тюльпан в степ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t="2544" r="10179" b="3751"/>
          <a:stretch/>
        </p:blipFill>
        <p:spPr bwMode="auto">
          <a:xfrm>
            <a:off x="5507485" y="1295400"/>
            <a:ext cx="2537725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5" name="Picture 17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t="19817" r="22061" b="10934"/>
          <a:stretch/>
        </p:blipFill>
        <p:spPr bwMode="auto">
          <a:xfrm>
            <a:off x="5519048" y="4038600"/>
            <a:ext cx="2514601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7" name="Picture 19" descr="Картинки по запросу Ярмарка Мастеро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t="4058" r="19311"/>
          <a:stretch/>
        </p:blipFill>
        <p:spPr bwMode="auto">
          <a:xfrm>
            <a:off x="1600200" y="4038600"/>
            <a:ext cx="2524122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3276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ирис</a:t>
            </a:r>
            <a:endParaRPr lang="ru-RU" sz="24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3276599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тюльпан</a:t>
            </a:r>
            <a:endParaRPr lang="ru-RU" sz="24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8900" y="411480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мак</a:t>
            </a:r>
            <a:endParaRPr lang="ru-RU" sz="24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4114800"/>
            <a:ext cx="155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шалфей</a:t>
            </a:r>
            <a:endParaRPr lang="ru-RU" sz="24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1600200" y="228600"/>
            <a:ext cx="7543800" cy="792163"/>
          </a:xfrm>
          <a:prstGeom prst="rect">
            <a:avLst/>
          </a:prstGeom>
          <a:noFill/>
          <a:ln w="38100" cmpd="dbl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ru-RU" altLang="ru-RU" sz="48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cs typeface="Simplified Arabic" panose="02020603050405020304" pitchFamily="18" charset="-78"/>
              </a:rPr>
              <a:t>Растения степи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  <a:cs typeface="Simplified Arabic" panose="02020603050405020304" pitchFamily="18" charset="-78"/>
            </a:endParaRPr>
          </a:p>
        </p:txBody>
      </p:sp>
      <p:pic>
        <p:nvPicPr>
          <p:cNvPr id="23569" name="Picture 17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r="19045"/>
          <a:stretch/>
        </p:blipFill>
        <p:spPr bwMode="auto">
          <a:xfrm>
            <a:off x="1600200" y="1268583"/>
            <a:ext cx="2793682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2591" y="1311532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9525">
                  <a:noFill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о</a:t>
            </a:r>
            <a:r>
              <a:rPr lang="ru-RU" sz="2400" b="1" dirty="0" smtClean="0">
                <a:ln w="9525">
                  <a:noFill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читок (</a:t>
            </a:r>
            <a:r>
              <a:rPr lang="ru-RU" sz="2400" b="1" dirty="0" err="1" smtClean="0">
                <a:ln w="9525">
                  <a:noFill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седум</a:t>
            </a:r>
            <a:r>
              <a:rPr lang="ru-RU" sz="2400" b="1" dirty="0" smtClean="0">
                <a:ln w="9525">
                  <a:noFill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)</a:t>
            </a:r>
            <a:endParaRPr lang="ru-RU" sz="2400" b="1" dirty="0">
              <a:ln w="9525">
                <a:noFill/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3571" name="Picture 19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r="5860"/>
          <a:stretch/>
        </p:blipFill>
        <p:spPr bwMode="auto">
          <a:xfrm>
            <a:off x="5562600" y="1268583"/>
            <a:ext cx="2784108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1108" y="3263443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с</a:t>
            </a:r>
            <a:r>
              <a:rPr lang="ru-RU" sz="22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он-трава (прострел)</a:t>
            </a:r>
            <a:endParaRPr lang="ru-RU" sz="22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3573" name="Picture 21" descr="Картинки по запросу типчак в степ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r="9226"/>
          <a:stretch/>
        </p:blipFill>
        <p:spPr bwMode="auto">
          <a:xfrm>
            <a:off x="1627041" y="4038600"/>
            <a:ext cx="274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2591" y="5943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типчак</a:t>
            </a:r>
            <a:endParaRPr lang="ru-RU" sz="24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3575" name="Picture 23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-851" r="8353" b="851"/>
          <a:stretch/>
        </p:blipFill>
        <p:spPr bwMode="auto">
          <a:xfrm>
            <a:off x="5499557" y="4038600"/>
            <a:ext cx="2798702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5943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полынь</a:t>
            </a:r>
            <a:endParaRPr lang="ru-RU" sz="24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1600200" y="228600"/>
            <a:ext cx="7543800" cy="792163"/>
          </a:xfrm>
          <a:prstGeom prst="rect">
            <a:avLst/>
          </a:prstGeom>
          <a:noFill/>
          <a:ln w="38100" cmpd="dbl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ru-RU" altLang="ru-RU" sz="4800" b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cs typeface="Simplified Arabic" panose="02020603050405020304" pitchFamily="18" charset="-78"/>
              </a:rPr>
              <a:t>Растения степи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  <a:cs typeface="Simplified Arabic" panose="02020603050405020304" pitchFamily="18" charset="-78"/>
            </a:endParaRPr>
          </a:p>
        </p:txBody>
      </p:sp>
      <p:pic>
        <p:nvPicPr>
          <p:cNvPr id="24591" name="Picture 15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7893"/>
          <a:stretch/>
        </p:blipFill>
        <p:spPr bwMode="auto">
          <a:xfrm>
            <a:off x="1600198" y="1303216"/>
            <a:ext cx="2780347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6875" y="139009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ковыль</a:t>
            </a:r>
            <a:endParaRPr lang="ru-RU" sz="24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4593" name="Picture 17" descr="Картинки по запросу молодило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12165"/>
          <a:stretch/>
        </p:blipFill>
        <p:spPr bwMode="auto">
          <a:xfrm>
            <a:off x="5486400" y="1303216"/>
            <a:ext cx="2767012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4584" y="3276599"/>
            <a:ext cx="2015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молодило</a:t>
            </a:r>
            <a:endParaRPr lang="ru-RU" sz="24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4595" name="Picture 19" descr="Картинки по запросу качим в степ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8527"/>
          <a:stretch/>
        </p:blipFill>
        <p:spPr bwMode="auto">
          <a:xfrm>
            <a:off x="1600200" y="4038600"/>
            <a:ext cx="2787015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9257" y="4064913"/>
            <a:ext cx="2628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качим</a:t>
            </a:r>
            <a:r>
              <a:rPr lang="ru-RU" sz="22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 метельчатый</a:t>
            </a:r>
            <a:endParaRPr lang="ru-RU" sz="22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4597" name="Picture 21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13176"/>
          <a:stretch/>
        </p:blipFill>
        <p:spPr bwMode="auto">
          <a:xfrm>
            <a:off x="5486400" y="4038600"/>
            <a:ext cx="277368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4584" y="601027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синяк</a:t>
            </a:r>
            <a:endParaRPr lang="ru-RU" sz="24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57313" y="142874"/>
            <a:ext cx="7558087" cy="1304925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растения к жизни в степи?</a:t>
            </a:r>
            <a:endParaRPr lang="ru-RU" sz="4400" b="1" dirty="0">
              <a:solidFill>
                <a:srgbClr val="CC6600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27650" name="Содержимое 5" descr="Рисунок3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6"/>
          <a:stretch/>
        </p:blipFill>
        <p:spPr>
          <a:xfrm>
            <a:off x="2438400" y="3352800"/>
            <a:ext cx="5148263" cy="322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371600" y="1981200"/>
            <a:ext cx="2133600" cy="10668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Candara" panose="020E0502030303020204" pitchFamily="34" charset="0"/>
              </a:rPr>
              <a:t>корни-луковицы</a:t>
            </a:r>
            <a:endParaRPr lang="ru-RU" sz="2800" b="1" dirty="0">
              <a:latin typeface="Candara" panose="020E0502030303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05600" y="2007394"/>
            <a:ext cx="1981200" cy="104060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Candara" panose="020E0502030303020204" pitchFamily="34" charset="0"/>
              </a:rPr>
              <a:t>корни- пучки</a:t>
            </a:r>
            <a:endParaRPr lang="ru-RU" sz="2800" b="1" dirty="0">
              <a:latin typeface="Candara" panose="020E0502030303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14800" y="2020491"/>
            <a:ext cx="1981200" cy="101441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Candara" panose="020E0502030303020204" pitchFamily="34" charset="0"/>
              </a:rPr>
              <a:t>длинные</a:t>
            </a:r>
          </a:p>
          <a:p>
            <a:pPr algn="ctr">
              <a:defRPr/>
            </a:pPr>
            <a:r>
              <a:rPr lang="ru-RU" sz="2800" b="1" dirty="0">
                <a:latin typeface="Candara" panose="020E0502030303020204" pitchFamily="34" charset="0"/>
              </a:rPr>
              <a:t>корни</a:t>
            </a:r>
            <a:endParaRPr lang="ru-RU" sz="2800" b="1" dirty="0">
              <a:latin typeface="Candara" panose="020E0502030303020204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667000" y="1524000"/>
            <a:ext cx="1066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943600" y="1524000"/>
            <a:ext cx="1066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800600" y="1524000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505200" y="5867400"/>
            <a:ext cx="914400" cy="152400"/>
          </a:xfrm>
          <a:prstGeom prst="rect">
            <a:avLst/>
          </a:prstGeom>
          <a:solidFill>
            <a:srgbClr val="FEFBE6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486400" y="5915025"/>
            <a:ext cx="762000" cy="152400"/>
          </a:xfrm>
          <a:prstGeom prst="rect">
            <a:avLst/>
          </a:prstGeom>
          <a:solidFill>
            <a:srgbClr val="FEFBE6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657600" y="1552575"/>
            <a:ext cx="2143125" cy="9906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latin typeface="Candara" panose="020E0502030303020204" pitchFamily="34" charset="0"/>
              </a:rPr>
              <a:t>листья</a:t>
            </a:r>
            <a:endParaRPr lang="ru-RU" sz="4000" b="1" dirty="0">
              <a:latin typeface="Candara" panose="020E0502030303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00225" y="2828925"/>
            <a:ext cx="1857375" cy="5715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Candara" panose="020E0502030303020204" pitchFamily="34" charset="0"/>
              </a:rPr>
              <a:t>узкие</a:t>
            </a:r>
            <a:endParaRPr lang="ru-RU" sz="2800" b="1" dirty="0">
              <a:latin typeface="Candara" panose="020E0502030303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00725" y="2828925"/>
            <a:ext cx="2024856" cy="5715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Candara" panose="020E0502030303020204" pitchFamily="34" charset="0"/>
              </a:rPr>
              <a:t>мясистые</a:t>
            </a:r>
            <a:endParaRPr lang="ru-RU" sz="2800" b="1" dirty="0">
              <a:latin typeface="Candara" panose="020E0502030303020204" pitchFamily="34" charset="0"/>
            </a:endParaRPr>
          </a:p>
        </p:txBody>
      </p:sp>
      <p:sp>
        <p:nvSpPr>
          <p:cNvPr id="14" name="Заголовок 5"/>
          <p:cNvSpPr>
            <a:spLocks noGrp="1"/>
          </p:cNvSpPr>
          <p:nvPr>
            <p:ph type="title"/>
          </p:nvPr>
        </p:nvSpPr>
        <p:spPr>
          <a:xfrm>
            <a:off x="1357313" y="142874"/>
            <a:ext cx="7558087" cy="1304925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растения к жизни в степи?</a:t>
            </a:r>
            <a:endParaRPr lang="ru-RU" sz="4400" b="1" dirty="0">
              <a:solidFill>
                <a:srgbClr val="CC6600"/>
              </a:solidFill>
              <a:effectLst/>
              <a:latin typeface="Candara" panose="020E0502030303020204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2895600" y="24384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43575" y="24384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8686" name="Picture 14" descr="http://www.pandia.ru/wp-content/uploads/2011/02/wpid-image003_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/>
          <a:stretch/>
        </p:blipFill>
        <p:spPr bwMode="auto">
          <a:xfrm>
            <a:off x="1219200" y="3810000"/>
            <a:ext cx="3629024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https://arhivurokov.ru/kopilka/uploads/user_file_547b03f3ce631/img_user_file_547b03f3ce631_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6667" r="26875" b="55834"/>
          <a:stretch/>
        </p:blipFill>
        <p:spPr bwMode="auto">
          <a:xfrm>
            <a:off x="5181600" y="3993356"/>
            <a:ext cx="3439717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6"/>
          <p:cNvSpPr>
            <a:spLocks noChangeArrowheads="1"/>
          </p:cNvSpPr>
          <p:nvPr/>
        </p:nvSpPr>
        <p:spPr bwMode="auto">
          <a:xfrm>
            <a:off x="1365637" y="6283825"/>
            <a:ext cx="2230438" cy="358775"/>
          </a:xfrm>
          <a:prstGeom prst="flowChartAlternateProcess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CC6600"/>
                </a:solidFill>
                <a:latin typeface="Candara" panose="020E0502030303020204" pitchFamily="34" charset="0"/>
              </a:rPr>
              <a:t>Хищники</a:t>
            </a:r>
            <a:endParaRPr lang="ru-RU" altLang="ru-RU" b="1" dirty="0">
              <a:solidFill>
                <a:srgbClr val="CC6600"/>
              </a:solidFill>
              <a:latin typeface="Candara" panose="020E0502030303020204" pitchFamily="34" charset="0"/>
            </a:endParaRPr>
          </a:p>
        </p:txBody>
      </p:sp>
      <p:sp>
        <p:nvSpPr>
          <p:cNvPr id="25604" name="AutoShape 7"/>
          <p:cNvSpPr>
            <a:spLocks noChangeArrowheads="1"/>
          </p:cNvSpPr>
          <p:nvPr/>
        </p:nvSpPr>
        <p:spPr bwMode="auto">
          <a:xfrm>
            <a:off x="6647359" y="6248396"/>
            <a:ext cx="2230437" cy="358775"/>
          </a:xfrm>
          <a:prstGeom prst="flowChartAlternateProcess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CC6600"/>
                </a:solidFill>
                <a:latin typeface="Candara" panose="020E0502030303020204" pitchFamily="34" charset="0"/>
              </a:rPr>
              <a:t>Грызуны</a:t>
            </a:r>
          </a:p>
        </p:txBody>
      </p:sp>
      <p:sp>
        <p:nvSpPr>
          <p:cNvPr id="25605" name="AutoShape 10"/>
          <p:cNvSpPr>
            <a:spLocks noChangeArrowheads="1"/>
          </p:cNvSpPr>
          <p:nvPr/>
        </p:nvSpPr>
        <p:spPr bwMode="auto">
          <a:xfrm>
            <a:off x="2335934" y="3659550"/>
            <a:ext cx="2230438" cy="358775"/>
          </a:xfrm>
          <a:prstGeom prst="flowChartAlternateProcess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CC6600"/>
                </a:solidFill>
                <a:latin typeface="Candara" panose="020E0502030303020204" pitchFamily="34" charset="0"/>
              </a:rPr>
              <a:t>Копытные</a:t>
            </a:r>
            <a:endParaRPr lang="ru-RU" altLang="ru-RU" b="1" dirty="0">
              <a:solidFill>
                <a:srgbClr val="CC6600"/>
              </a:solidFill>
              <a:latin typeface="Candara" panose="020E0502030303020204" pitchFamily="34" charset="0"/>
            </a:endParaRPr>
          </a:p>
        </p:txBody>
      </p:sp>
      <p:sp>
        <p:nvSpPr>
          <p:cNvPr id="45067" name="Rectangle 11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696200" cy="1371600"/>
          </a:xfrm>
        </p:spPr>
        <p:txBody>
          <a:bodyPr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животные к </a:t>
            </a:r>
            <a:r>
              <a:rPr lang="ru-RU" altLang="ru-RU" sz="44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жизни </a:t>
            </a:r>
            <a:r>
              <a:rPr lang="ru-RU" altLang="ru-RU" sz="44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в степи?</a:t>
            </a:r>
          </a:p>
        </p:txBody>
      </p:sp>
      <p:sp>
        <p:nvSpPr>
          <p:cNvPr id="25609" name="AutoShape 14"/>
          <p:cNvSpPr>
            <a:spLocks noChangeArrowheads="1"/>
          </p:cNvSpPr>
          <p:nvPr/>
        </p:nvSpPr>
        <p:spPr bwMode="auto">
          <a:xfrm>
            <a:off x="5724481" y="3677375"/>
            <a:ext cx="2230438" cy="358775"/>
          </a:xfrm>
          <a:prstGeom prst="flowChartAlternateProcess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CC6600"/>
                </a:solidFill>
                <a:latin typeface="Candara" panose="020E0502030303020204" pitchFamily="34" charset="0"/>
              </a:rPr>
              <a:t>Бегающие птицы</a:t>
            </a:r>
          </a:p>
        </p:txBody>
      </p:sp>
      <p:sp>
        <p:nvSpPr>
          <p:cNvPr id="25610" name="AutoShape 15"/>
          <p:cNvSpPr>
            <a:spLocks noChangeArrowheads="1"/>
          </p:cNvSpPr>
          <p:nvPr/>
        </p:nvSpPr>
        <p:spPr bwMode="auto">
          <a:xfrm>
            <a:off x="4049352" y="6248397"/>
            <a:ext cx="2230437" cy="358775"/>
          </a:xfrm>
          <a:prstGeom prst="flowChartAlternateProcess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CC6600"/>
                </a:solidFill>
                <a:latin typeface="Candara" panose="020E0502030303020204" pitchFamily="34" charset="0"/>
              </a:rPr>
              <a:t>Хищные птицы</a:t>
            </a:r>
          </a:p>
        </p:txBody>
      </p:sp>
      <p:pic>
        <p:nvPicPr>
          <p:cNvPr id="25616" name="Picture 16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5296" r="5178" b="11215"/>
          <a:stretch/>
        </p:blipFill>
        <p:spPr bwMode="auto">
          <a:xfrm>
            <a:off x="1939959" y="1518600"/>
            <a:ext cx="302238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Картинки по запросу корса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/>
          <a:stretch/>
        </p:blipFill>
        <p:spPr bwMode="auto">
          <a:xfrm>
            <a:off x="1143000" y="4117475"/>
            <a:ext cx="267571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1676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сайгак</a:t>
            </a:r>
            <a:endParaRPr lang="ru-RU" sz="20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4134937"/>
            <a:ext cx="2599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к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орсак (лисица)</a:t>
            </a:r>
            <a:endParaRPr lang="ru-RU" sz="20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5622" name="Picture 22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/>
          <a:stretch/>
        </p:blipFill>
        <p:spPr bwMode="auto">
          <a:xfrm>
            <a:off x="5334000" y="1518600"/>
            <a:ext cx="30114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3124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дрофа</a:t>
            </a:r>
            <a:endParaRPr lang="ru-RU" sz="20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5624" name="Picture 24" descr="Картинки по запросу степной оре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r="-1" b="5398"/>
          <a:stretch/>
        </p:blipFill>
        <p:spPr bwMode="auto">
          <a:xfrm>
            <a:off x="3928343" y="4117475"/>
            <a:ext cx="247245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2509" y="4183769"/>
            <a:ext cx="1647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степной орёл</a:t>
            </a:r>
            <a:endParaRPr lang="ru-RU" sz="20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25626" name="Picture 26" descr="Картинки по запросу степные грызуны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2"/>
          <a:stretch/>
        </p:blipFill>
        <p:spPr bwMode="auto">
          <a:xfrm>
            <a:off x="6577732" y="4104273"/>
            <a:ext cx="245196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24477" y="417004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</a:rPr>
              <a:t>байбак (сурок)</a:t>
            </a:r>
            <a:endParaRPr lang="ru-RU" sz="2000" b="1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49935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Значение леса: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47800" y="1066800"/>
            <a:ext cx="7499350" cy="35306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ru-RU" altLang="ru-RU" sz="2800" dirty="0" smtClean="0">
                <a:latin typeface="Candara" pitchFamily="34" charset="0"/>
              </a:rPr>
              <a:t>место отдыха</a:t>
            </a:r>
          </a:p>
          <a:p>
            <a:pPr>
              <a:buClr>
                <a:schemeClr val="tx2"/>
              </a:buClr>
            </a:pPr>
            <a:r>
              <a:rPr lang="ru-RU" altLang="ru-RU" sz="2800" dirty="0" smtClean="0">
                <a:latin typeface="Candara" pitchFamily="34" charset="0"/>
              </a:rPr>
              <a:t>аптека</a:t>
            </a:r>
          </a:p>
          <a:p>
            <a:pPr>
              <a:buClr>
                <a:schemeClr val="tx2"/>
              </a:buClr>
            </a:pPr>
            <a:r>
              <a:rPr lang="ru-RU" altLang="ru-RU" sz="2800" dirty="0" smtClean="0">
                <a:latin typeface="Candara" pitchFamily="34" charset="0"/>
              </a:rPr>
              <a:t>источник чистой воды и пищи</a:t>
            </a:r>
          </a:p>
          <a:p>
            <a:pPr>
              <a:buClr>
                <a:schemeClr val="tx2"/>
              </a:buClr>
            </a:pPr>
            <a:r>
              <a:rPr lang="ru-RU" altLang="ru-RU" sz="2800" dirty="0" smtClean="0">
                <a:latin typeface="Candara" pitchFamily="34" charset="0"/>
              </a:rPr>
              <a:t>источник древесины</a:t>
            </a:r>
          </a:p>
          <a:p>
            <a:pPr>
              <a:buClr>
                <a:schemeClr val="tx2"/>
              </a:buClr>
            </a:pPr>
            <a:r>
              <a:rPr lang="ru-RU" altLang="ru-RU" sz="2800" dirty="0" smtClean="0">
                <a:latin typeface="Candara" pitchFamily="34" charset="0"/>
              </a:rPr>
              <a:t>источник топлива</a:t>
            </a:r>
          </a:p>
          <a:p>
            <a:pPr>
              <a:buClr>
                <a:schemeClr val="tx2"/>
              </a:buClr>
            </a:pPr>
            <a:r>
              <a:rPr lang="ru-RU" altLang="ru-RU" sz="2800" dirty="0" smtClean="0">
                <a:latin typeface="Candara" pitchFamily="34" charset="0"/>
              </a:rPr>
              <a:t>дом для растений, животных, грибов</a:t>
            </a:r>
          </a:p>
          <a:p>
            <a:pPr>
              <a:buClr>
                <a:schemeClr val="tx2"/>
              </a:buClr>
            </a:pPr>
            <a:r>
              <a:rPr lang="ru-RU" altLang="ru-RU" sz="2800" dirty="0" smtClean="0">
                <a:latin typeface="Candara" pitchFamily="34" charset="0"/>
              </a:rPr>
              <a:t>защитник воздуха, водоёма, почв</a:t>
            </a:r>
          </a:p>
        </p:txBody>
      </p:sp>
      <p:pic>
        <p:nvPicPr>
          <p:cNvPr id="73730" name="Picture 2" descr="Картинки по запросу ле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31663" r="-268" b="21928"/>
          <a:stretch/>
        </p:blipFill>
        <p:spPr bwMode="auto">
          <a:xfrm>
            <a:off x="1066801" y="4749421"/>
            <a:ext cx="8077200" cy="2108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304925" y="228600"/>
            <a:ext cx="7380287" cy="1828800"/>
          </a:xfrm>
        </p:spPr>
        <p:txBody>
          <a:bodyPr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/>
            </a:r>
            <a:b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</a:br>
            <a:r>
              <a:rPr lang="ru-RU" altLang="ru-RU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бегающие </a:t>
            </a:r>
            <a:r>
              <a:rPr lang="ru-RU" altLang="ru-RU" sz="40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птицы</a:t>
            </a: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 суровым </a:t>
            </a: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условиям жизни в степи?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133600" y="4724400"/>
            <a:ext cx="62722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D40702"/>
              </a:buClr>
              <a:buSzPct val="90000"/>
              <a:buFont typeface="Wingdings" pitchFamily="2" charset="2"/>
              <a:buChar char="q"/>
              <a:defRPr/>
            </a:pPr>
            <a:endParaRPr lang="ru-RU" altLang="ru-RU" sz="2800" b="1" smtClean="0">
              <a:solidFill>
                <a:srgbClr val="D43C2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295400" y="4061554"/>
            <a:ext cx="4114800" cy="23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Острое </a:t>
            </a:r>
            <a:r>
              <a:rPr lang="ru-RU" altLang="ru-RU" sz="3200" dirty="0">
                <a:latin typeface="Candara" panose="020E0502030303020204" pitchFamily="34" charset="0"/>
              </a:rPr>
              <a:t>зрение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Высокий </a:t>
            </a:r>
            <a:r>
              <a:rPr lang="ru-RU" altLang="ru-RU" sz="3200" dirty="0">
                <a:latin typeface="Candara" panose="020E0502030303020204" pitchFamily="34" charset="0"/>
              </a:rPr>
              <a:t>рост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Защитная </a:t>
            </a:r>
            <a:r>
              <a:rPr lang="ru-RU" altLang="ru-RU" sz="3200" dirty="0">
                <a:latin typeface="Candara" panose="020E0502030303020204" pitchFamily="34" charset="0"/>
              </a:rPr>
              <a:t>окраска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Осторожность</a:t>
            </a:r>
            <a:endParaRPr lang="ru-RU" altLang="ru-RU" sz="3200" dirty="0">
              <a:latin typeface="Candara" panose="020E0502030303020204" pitchFamily="34" charset="0"/>
            </a:endParaRPr>
          </a:p>
        </p:txBody>
      </p:sp>
      <p:pic>
        <p:nvPicPr>
          <p:cNvPr id="8" name="Picture 2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3299"/>
          <a:stretch/>
        </p:blipFill>
        <p:spPr bwMode="auto">
          <a:xfrm>
            <a:off x="5105400" y="2134120"/>
            <a:ext cx="3521967" cy="3106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133600" y="4724400"/>
            <a:ext cx="62722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D40702"/>
              </a:buClr>
              <a:buSzPct val="90000"/>
              <a:buFont typeface="Wingdings" pitchFamily="2" charset="2"/>
              <a:buChar char="q"/>
              <a:defRPr/>
            </a:pPr>
            <a:endParaRPr lang="ru-RU" altLang="ru-RU" sz="2800" b="1" smtClean="0">
              <a:solidFill>
                <a:srgbClr val="D43C2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276350" y="4131404"/>
            <a:ext cx="5410200" cy="23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Острое </a:t>
            </a:r>
            <a:r>
              <a:rPr lang="ru-RU" altLang="ru-RU" sz="3200" dirty="0">
                <a:latin typeface="Candara" panose="020E0502030303020204" pitchFamily="34" charset="0"/>
              </a:rPr>
              <a:t>зрение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Мощные </a:t>
            </a:r>
            <a:r>
              <a:rPr lang="ru-RU" altLang="ru-RU" sz="3200" dirty="0">
                <a:latin typeface="Candara" panose="020E0502030303020204" pitchFamily="34" charset="0"/>
              </a:rPr>
              <a:t>когти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Широкие </a:t>
            </a:r>
            <a:r>
              <a:rPr lang="ru-RU" altLang="ru-RU" sz="3200" dirty="0">
                <a:latin typeface="Candara" panose="020E0502030303020204" pitchFamily="34" charset="0"/>
              </a:rPr>
              <a:t>крылья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Скорость </a:t>
            </a:r>
            <a:r>
              <a:rPr lang="ru-RU" altLang="ru-RU" sz="3200" dirty="0">
                <a:latin typeface="Candara" panose="020E0502030303020204" pitchFamily="34" charset="0"/>
              </a:rPr>
              <a:t>полета</a:t>
            </a:r>
          </a:p>
        </p:txBody>
      </p:sp>
      <p:sp>
        <p:nvSpPr>
          <p:cNvPr id="29702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4149725"/>
            <a:ext cx="1042988" cy="10429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3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038600" y="4267200"/>
            <a:ext cx="1042988" cy="10429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4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86200" y="4114800"/>
            <a:ext cx="1042988" cy="10429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304925" y="228600"/>
            <a:ext cx="7380287" cy="1828800"/>
          </a:xfrm>
        </p:spPr>
        <p:txBody>
          <a:bodyPr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/>
            </a:r>
            <a:b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</a:br>
            <a:r>
              <a:rPr lang="ru-RU" altLang="ru-RU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хищные </a:t>
            </a:r>
            <a:r>
              <a:rPr lang="ru-RU" altLang="ru-RU" sz="40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птицы</a:t>
            </a: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 суровым </a:t>
            </a: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условиям жизни в степи?</a:t>
            </a:r>
          </a:p>
        </p:txBody>
      </p:sp>
      <p:pic>
        <p:nvPicPr>
          <p:cNvPr id="13" name="Picture 24" descr="Картинки по запросу степной оре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r="-1" b="5398"/>
          <a:stretch/>
        </p:blipFill>
        <p:spPr bwMode="auto">
          <a:xfrm>
            <a:off x="4884738" y="2053167"/>
            <a:ext cx="3728169" cy="3257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828800" y="4724400"/>
            <a:ext cx="62722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D40702"/>
              </a:buClr>
              <a:buSzPct val="90000"/>
              <a:buFont typeface="Wingdings" pitchFamily="2" charset="2"/>
              <a:buChar char="q"/>
              <a:defRPr/>
            </a:pPr>
            <a:endParaRPr lang="ru-RU" altLang="ru-RU" sz="2800" b="1" smtClean="0">
              <a:solidFill>
                <a:srgbClr val="D43C2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1295400" y="4191000"/>
            <a:ext cx="5867400" cy="23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err="1" smtClean="0">
                <a:latin typeface="Candara" panose="020E0502030303020204" pitchFamily="34" charset="0"/>
              </a:rPr>
              <a:t>Колониальность</a:t>
            </a:r>
            <a:endParaRPr lang="ru-RU" altLang="ru-RU" sz="32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Жизнь </a:t>
            </a:r>
            <a:r>
              <a:rPr lang="ru-RU" altLang="ru-RU" sz="3200" dirty="0">
                <a:latin typeface="Candara" panose="020E0502030303020204" pitchFamily="34" charset="0"/>
              </a:rPr>
              <a:t>в </a:t>
            </a:r>
            <a:r>
              <a:rPr lang="ru-RU" altLang="ru-RU" sz="3200" dirty="0" smtClean="0">
                <a:latin typeface="Candara" panose="020E0502030303020204" pitchFamily="34" charset="0"/>
              </a:rPr>
              <a:t>подземном ярусе</a:t>
            </a:r>
            <a:endParaRPr lang="ru-RU" altLang="ru-RU" sz="32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Запасание </a:t>
            </a:r>
            <a:r>
              <a:rPr lang="ru-RU" altLang="ru-RU" sz="3200" dirty="0">
                <a:latin typeface="Candara" panose="020E0502030303020204" pitchFamily="34" charset="0"/>
              </a:rPr>
              <a:t>кормов </a:t>
            </a:r>
            <a:r>
              <a:rPr lang="ru-RU" altLang="ru-RU" sz="3200" dirty="0" smtClean="0">
                <a:latin typeface="Candara" panose="020E0502030303020204" pitchFamily="34" charset="0"/>
              </a:rPr>
              <a:t>на </a:t>
            </a:r>
            <a:r>
              <a:rPr lang="ru-RU" altLang="ru-RU" sz="3200" dirty="0">
                <a:latin typeface="Candara" panose="020E0502030303020204" pitchFamily="34" charset="0"/>
              </a:rPr>
              <a:t>зиму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200" dirty="0" smtClean="0">
                <a:latin typeface="Candara" panose="020E0502030303020204" pitchFamily="34" charset="0"/>
              </a:rPr>
              <a:t>Зимняя </a:t>
            </a:r>
            <a:r>
              <a:rPr lang="ru-RU" altLang="ru-RU" sz="3200" dirty="0">
                <a:latin typeface="Candara" panose="020E0502030303020204" pitchFamily="34" charset="0"/>
              </a:rPr>
              <a:t>спячка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1304925" y="228600"/>
            <a:ext cx="7380287" cy="1828800"/>
          </a:xfrm>
        </p:spPr>
        <p:txBody>
          <a:bodyPr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/>
            </a:r>
            <a:b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</a:br>
            <a:r>
              <a:rPr lang="ru-RU" altLang="ru-RU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грызуны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 суровым </a:t>
            </a: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условиям жизни в степи?</a:t>
            </a:r>
          </a:p>
        </p:txBody>
      </p:sp>
      <p:pic>
        <p:nvPicPr>
          <p:cNvPr id="10" name="Picture 26" descr="Картинки по запросу степные грызун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r="14862"/>
          <a:stretch/>
        </p:blipFill>
        <p:spPr bwMode="auto">
          <a:xfrm>
            <a:off x="5105400" y="1738025"/>
            <a:ext cx="3671168" cy="2957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407999" y="4775149"/>
            <a:ext cx="5256213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dirty="0" smtClean="0">
                <a:latin typeface="Candara" panose="020E0502030303020204" pitchFamily="34" charset="0"/>
              </a:rPr>
              <a:t>Маскирующая окраска</a:t>
            </a:r>
          </a:p>
          <a:p>
            <a:pPr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dirty="0" smtClean="0">
                <a:latin typeface="Candara" panose="020E0502030303020204" pitchFamily="34" charset="0"/>
              </a:rPr>
              <a:t>Быстрый бег</a:t>
            </a:r>
          </a:p>
          <a:p>
            <a:pPr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dirty="0" smtClean="0">
                <a:latin typeface="Candara" panose="020E0502030303020204" pitchFamily="34" charset="0"/>
              </a:rPr>
              <a:t>Стадность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828800" y="4724400"/>
            <a:ext cx="62722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D40702"/>
              </a:buClr>
              <a:buSzPct val="90000"/>
              <a:buFont typeface="Wingdings" pitchFamily="2" charset="2"/>
              <a:buChar char="q"/>
              <a:defRPr/>
            </a:pPr>
            <a:endParaRPr lang="ru-RU" altLang="ru-RU" sz="2800" b="1" smtClean="0">
              <a:solidFill>
                <a:srgbClr val="D43C2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pic>
        <p:nvPicPr>
          <p:cNvPr id="10" name="Picture 16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5296" r="5178" b="11215"/>
          <a:stretch/>
        </p:blipFill>
        <p:spPr bwMode="auto">
          <a:xfrm>
            <a:off x="4800600" y="1848663"/>
            <a:ext cx="4108224" cy="2936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304925" y="228600"/>
            <a:ext cx="7380287" cy="1828800"/>
          </a:xfrm>
        </p:spPr>
        <p:txBody>
          <a:bodyPr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/>
            </a:r>
            <a:b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</a:br>
            <a:r>
              <a:rPr lang="ru-RU" altLang="ru-RU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копытные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 суровым </a:t>
            </a: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условиям жизни в степи?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143000" y="5410200"/>
            <a:ext cx="7200900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ru-RU" altLang="ru-RU" sz="3600" dirty="0" smtClean="0">
                <a:latin typeface="Candara" panose="020E0502030303020204" pitchFamily="34" charset="0"/>
              </a:rPr>
              <a:t>Маскирующая окраска под цвет травы и земли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1304925" y="228600"/>
            <a:ext cx="7380287" cy="1828800"/>
          </a:xfrm>
        </p:spPr>
        <p:txBody>
          <a:bodyPr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Как приспособились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/>
            </a:r>
            <a:b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</a:br>
            <a:r>
              <a:rPr lang="ru-RU" altLang="ru-RU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хищники </a:t>
            </a:r>
            <a:r>
              <a:rPr lang="ru-RU" altLang="ru-RU" sz="4000" b="1" dirty="0" smtClean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к суровым </a:t>
            </a:r>
            <a:r>
              <a:rPr lang="ru-RU" altLang="ru-RU" sz="4000" b="1" dirty="0">
                <a:solidFill>
                  <a:srgbClr val="CC6600"/>
                </a:solidFill>
                <a:effectLst/>
                <a:latin typeface="Candara" panose="020E0502030303020204" pitchFamily="34" charset="0"/>
              </a:rPr>
              <a:t>условиям жизни в степи?</a:t>
            </a:r>
          </a:p>
        </p:txBody>
      </p:sp>
      <p:pic>
        <p:nvPicPr>
          <p:cNvPr id="9" name="Picture 18" descr="Картинки по запросу корса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t="10391" b="5678"/>
          <a:stretch/>
        </p:blipFill>
        <p:spPr bwMode="auto">
          <a:xfrm>
            <a:off x="3962399" y="2151681"/>
            <a:ext cx="4809313" cy="3258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352550" y="152400"/>
            <a:ext cx="6991350" cy="838200"/>
          </a:xfrm>
        </p:spPr>
        <p:txBody>
          <a:bodyPr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800" b="1" dirty="0">
                <a:solidFill>
                  <a:schemeClr val="accent2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Степи и человек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1828800" y="4149725"/>
            <a:ext cx="52562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D40702"/>
              </a:buClr>
              <a:buSzPct val="90000"/>
              <a:buFont typeface="Wingdings" pitchFamily="2" charset="2"/>
              <a:buNone/>
              <a:defRPr/>
            </a:pPr>
            <a:endParaRPr lang="ru-RU" altLang="ru-RU" sz="2800" b="1" smtClean="0">
              <a:solidFill>
                <a:srgbClr val="D43C2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1828800" y="4724400"/>
            <a:ext cx="62722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D40702"/>
              </a:buClr>
              <a:buSzPct val="90000"/>
              <a:buFont typeface="Wingdings" pitchFamily="2" charset="2"/>
              <a:buChar char="q"/>
              <a:defRPr/>
            </a:pPr>
            <a:endParaRPr lang="ru-RU" altLang="ru-RU" sz="2800" b="1" smtClean="0">
              <a:solidFill>
                <a:srgbClr val="D43C2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pic>
        <p:nvPicPr>
          <p:cNvPr id="34828" name="Picture 12" descr="Картинки по запросу деятельность человека в степ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499" r="4773" b="10001"/>
          <a:stretch/>
        </p:blipFill>
        <p:spPr bwMode="auto">
          <a:xfrm>
            <a:off x="1371600" y="1092994"/>
            <a:ext cx="3781426" cy="2687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Картинки по запросу поле в степ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265" r="15865"/>
          <a:stretch/>
        </p:blipFill>
        <p:spPr bwMode="auto">
          <a:xfrm>
            <a:off x="1352550" y="3951162"/>
            <a:ext cx="3781425" cy="268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Picture 16" descr="Картинки по запросу человек в степ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r="11276" b="3378"/>
          <a:stretch/>
        </p:blipFill>
        <p:spPr bwMode="auto">
          <a:xfrm>
            <a:off x="5203825" y="1092994"/>
            <a:ext cx="3762375" cy="2687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18" descr="Картинки по запросу человек в степ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"/>
          <a:stretch/>
        </p:blipFill>
        <p:spPr bwMode="auto">
          <a:xfrm>
            <a:off x="5203824" y="3941778"/>
            <a:ext cx="3762375" cy="2706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Рисунок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8" y="1981200"/>
            <a:ext cx="1975104" cy="1999488"/>
          </a:xfrm>
        </p:spPr>
      </p:pic>
      <p:pic>
        <p:nvPicPr>
          <p:cNvPr id="7" name="Рисунок 6" descr="Рисунок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25" y="3618775"/>
            <a:ext cx="196402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Рисунок2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"/>
          <a:stretch/>
        </p:blipFill>
        <p:spPr bwMode="auto">
          <a:xfrm>
            <a:off x="1447800" y="3576434"/>
            <a:ext cx="202915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90600" y="304800"/>
            <a:ext cx="81534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CC6600"/>
                </a:solidFill>
                <a:latin typeface="Candara" panose="020E0502030303020204" pitchFamily="34" charset="0"/>
              </a:rPr>
              <a:t>Экологические проблемы степной зоны, возникшие по вине </a:t>
            </a:r>
            <a:r>
              <a:rPr lang="ru-RU" sz="4000" b="1" dirty="0" smtClean="0">
                <a:solidFill>
                  <a:srgbClr val="CC6600"/>
                </a:solidFill>
                <a:latin typeface="Candara" panose="020E0502030303020204" pitchFamily="34" charset="0"/>
              </a:rPr>
              <a:t>человека</a:t>
            </a:r>
            <a:endParaRPr lang="ru-RU" sz="4000" b="1" dirty="0">
              <a:solidFill>
                <a:srgbClr val="CC660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81425" y="4063962"/>
            <a:ext cx="2571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Candara" panose="020E0502030303020204" pitchFamily="34" charset="0"/>
              </a:rPr>
              <a:t>распашка земель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05075" y="5598775"/>
            <a:ext cx="2514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Candara" panose="020E0502030303020204" pitchFamily="34" charset="0"/>
              </a:rPr>
              <a:t>неумеренный выпас скота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01594" y="5780088"/>
            <a:ext cx="2630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Candara" panose="020E0502030303020204" pitchFamily="34" charset="0"/>
              </a:rPr>
              <a:t>браконьерство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Картинки по запросу маки в степ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r="8072"/>
          <a:stretch/>
        </p:blipFill>
        <p:spPr bwMode="auto">
          <a:xfrm>
            <a:off x="0" y="-1"/>
            <a:ext cx="92251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8153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Проблемы леса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3800" y="2590800"/>
            <a:ext cx="3200400" cy="1687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Candara" panose="020E0502030303020204" pitchFamily="34" charset="0"/>
              </a:rPr>
              <a:t>вырубка леса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2590800"/>
            <a:ext cx="3581400" cy="1687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Candara" panose="020E0502030303020204" pitchFamily="34" charset="0"/>
              </a:rPr>
              <a:t>незаконная охота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4953000"/>
            <a:ext cx="2819400" cy="9953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atin typeface="Candara" panose="020E0502030303020204" pitchFamily="34" charset="0"/>
              </a:rPr>
              <a:t>пожары</a:t>
            </a:r>
            <a:endParaRPr lang="ru-RU" sz="2400" b="1" dirty="0">
              <a:latin typeface="Candara" panose="020E0502030303020204" pitchFamily="34" charset="0"/>
            </a:endParaRPr>
          </a:p>
        </p:txBody>
      </p:sp>
      <p:cxnSp>
        <p:nvCxnSpPr>
          <p:cNvPr id="8" name="Прямая со стрелкой 7"/>
          <p:cNvCxnSpPr>
            <a:endCxn id="4" idx="0"/>
          </p:cNvCxnSpPr>
          <p:nvPr/>
        </p:nvCxnSpPr>
        <p:spPr>
          <a:xfrm flipH="1">
            <a:off x="2793242" y="1752600"/>
            <a:ext cx="2235958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5" idx="0"/>
          </p:cNvCxnSpPr>
          <p:nvPr/>
        </p:nvCxnSpPr>
        <p:spPr>
          <a:xfrm>
            <a:off x="5029200" y="1752600"/>
            <a:ext cx="20193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6" idx="0"/>
          </p:cNvCxnSpPr>
          <p:nvPr/>
        </p:nvCxnSpPr>
        <p:spPr>
          <a:xfrm flipH="1">
            <a:off x="4838700" y="1752600"/>
            <a:ext cx="190500" cy="3200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914400"/>
            <a:ext cx="8077200" cy="5791200"/>
          </a:xfrm>
        </p:spPr>
        <p:txBody>
          <a:bodyPr numCol="2">
            <a:normAutofit fontScale="62500" lnSpcReduction="20000"/>
          </a:bodyPr>
          <a:lstStyle/>
          <a:p>
            <a:pPr marL="85725" indent="-85725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1. </a:t>
            </a:r>
            <a:r>
              <a:rPr lang="ru-RU" dirty="0" smtClean="0">
                <a:latin typeface="Candara" panose="020E0502030303020204" pitchFamily="34" charset="0"/>
              </a:rPr>
              <a:t>Природная зона лесов </a:t>
            </a:r>
            <a:r>
              <a:rPr lang="ru-RU" dirty="0" smtClean="0">
                <a:latin typeface="Candara" panose="020E0502030303020204" pitchFamily="34" charset="0"/>
              </a:rPr>
              <a:t>                    состоит из</a:t>
            </a:r>
            <a:endParaRPr lang="ru-RU" dirty="0" smtClean="0">
              <a:latin typeface="Candara" panose="020E0502030303020204" pitchFamily="34" charset="0"/>
            </a:endParaRP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а) пяти частей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б) двух частей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в) трёх частей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г) одной части</a:t>
            </a:r>
          </a:p>
          <a:p>
            <a:pPr marL="80963" indent="-80963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2. Природные зоны России расположены так:</a:t>
            </a: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а) тундра, арктическая зона, зона лесов</a:t>
            </a: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б) арктическая зона, зона лесов, тундра</a:t>
            </a: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в) арктическая зона, зона лесов, тундра</a:t>
            </a:r>
          </a:p>
          <a:p>
            <a:pPr marL="80963" indent="-80963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3. </a:t>
            </a:r>
            <a:r>
              <a:rPr lang="ru-RU" dirty="0" smtClean="0">
                <a:latin typeface="Candara" panose="020E0502030303020204" pitchFamily="34" charset="0"/>
              </a:rPr>
              <a:t>Самую большую территорию </a:t>
            </a:r>
            <a:r>
              <a:rPr lang="ru-RU" dirty="0" smtClean="0">
                <a:latin typeface="Candara" panose="020E0502030303020204" pitchFamily="34" charset="0"/>
              </a:rPr>
              <a:t>занимают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а) смешанные леса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б</a:t>
            </a:r>
            <a:r>
              <a:rPr lang="ru-RU" dirty="0" smtClean="0">
                <a:latin typeface="Candara" panose="020E0502030303020204" pitchFamily="34" charset="0"/>
              </a:rPr>
              <a:t>) хвойные леса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в) широколиственные </a:t>
            </a:r>
            <a:r>
              <a:rPr lang="ru-RU" dirty="0" smtClean="0">
                <a:latin typeface="Candara" panose="020E0502030303020204" pitchFamily="34" charset="0"/>
              </a:rPr>
              <a:t>леса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4</a:t>
            </a:r>
            <a:r>
              <a:rPr lang="ru-RU" dirty="0" smtClean="0">
                <a:latin typeface="Candara" panose="020E0502030303020204" pitchFamily="34" charset="0"/>
              </a:rPr>
              <a:t>. В тайге </a:t>
            </a:r>
            <a:r>
              <a:rPr lang="ru-RU" dirty="0" smtClean="0">
                <a:latin typeface="Candara" panose="020E0502030303020204" pitchFamily="34" charset="0"/>
              </a:rPr>
              <a:t>растут</a:t>
            </a:r>
            <a:endParaRPr lang="ru-RU" dirty="0" smtClean="0">
              <a:latin typeface="Candara" panose="020E0502030303020204" pitchFamily="34" charset="0"/>
            </a:endParaRP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а) пихты, ели, лиственницы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б) дубы, сосны, ели</a:t>
            </a:r>
          </a:p>
          <a:p>
            <a:pPr marL="80963" indent="27463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в) березы, липы, лиственницы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5. В Красную книгу занесены следующие животные лесной полосы:</a:t>
            </a: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а) овцебык, морж, розовая чайка</a:t>
            </a: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б) </a:t>
            </a:r>
            <a:r>
              <a:rPr lang="ru-RU" dirty="0" err="1" smtClean="0">
                <a:latin typeface="Candara" panose="020E0502030303020204" pitchFamily="34" charset="0"/>
              </a:rPr>
              <a:t>краснозобая</a:t>
            </a:r>
            <a:r>
              <a:rPr lang="ru-RU" dirty="0" smtClean="0">
                <a:latin typeface="Candara" panose="020E0502030303020204" pitchFamily="34" charset="0"/>
              </a:rPr>
              <a:t> казарка, кречет, </a:t>
            </a:r>
            <a:r>
              <a:rPr lang="ru-RU" dirty="0" err="1" smtClean="0">
                <a:latin typeface="Candara" panose="020E0502030303020204" pitchFamily="34" charset="0"/>
              </a:rPr>
              <a:t>стерх</a:t>
            </a:r>
            <a:endParaRPr lang="ru-RU" dirty="0" smtClean="0">
              <a:latin typeface="Candara" panose="020E0502030303020204" pitchFamily="34" charset="0"/>
            </a:endParaRP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в) зубр, амурский тигр, утка-мандаринка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6. </a:t>
            </a:r>
            <a:r>
              <a:rPr lang="ru-RU" dirty="0" smtClean="0">
                <a:latin typeface="Candara" panose="020E0502030303020204" pitchFamily="34" charset="0"/>
              </a:rPr>
              <a:t>Охрана лесов – </a:t>
            </a:r>
            <a:r>
              <a:rPr lang="ru-RU" dirty="0" smtClean="0">
                <a:latin typeface="Candara" panose="020E0502030303020204" pitchFamily="34" charset="0"/>
              </a:rPr>
              <a:t>это</a:t>
            </a:r>
            <a:endParaRPr lang="ru-RU" dirty="0" smtClean="0">
              <a:latin typeface="Candara" panose="020E0502030303020204" pitchFamily="34" charset="0"/>
            </a:endParaRP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а) обязанность государства</a:t>
            </a: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б) обязанность государства и долг каждого гражданина</a:t>
            </a:r>
          </a:p>
          <a:p>
            <a:pPr marL="35560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Candara" panose="020E0502030303020204" pitchFamily="34" charset="0"/>
              </a:rPr>
              <a:t>в) забота самих обитателей леса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7497763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Тест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1100" y="5486400"/>
            <a:ext cx="7772400" cy="1066800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</a:pPr>
            <a:r>
              <a:rPr lang="ru-RU" altLang="ru-RU" b="1" smtClean="0">
                <a:solidFill>
                  <a:srgbClr val="CC6600"/>
                </a:solidFill>
                <a:latin typeface="Candara" pitchFamily="34" charset="0"/>
              </a:rPr>
              <a:t>Степь – это бескрайняя равнина, покрытая травянистой растительностью.</a:t>
            </a:r>
          </a:p>
        </p:txBody>
      </p:sp>
      <p:pic>
        <p:nvPicPr>
          <p:cNvPr id="4102" name="Picture 6" descr="Картинки по запросу степ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497"/>
            <a:ext cx="8001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69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7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24050"/>
            <a:ext cx="7559675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Freeform 4"/>
          <p:cNvSpPr>
            <a:spLocks/>
          </p:cNvSpPr>
          <p:nvPr/>
        </p:nvSpPr>
        <p:spPr bwMode="auto">
          <a:xfrm>
            <a:off x="1295400" y="4013200"/>
            <a:ext cx="1936750" cy="981075"/>
          </a:xfrm>
          <a:custGeom>
            <a:avLst/>
            <a:gdLst>
              <a:gd name="T0" fmla="*/ 258763 w 1220"/>
              <a:gd name="T1" fmla="*/ 266700 h 618"/>
              <a:gd name="T2" fmla="*/ 125413 w 1220"/>
              <a:gd name="T3" fmla="*/ 257175 h 618"/>
              <a:gd name="T4" fmla="*/ 11113 w 1220"/>
              <a:gd name="T5" fmla="*/ 266700 h 618"/>
              <a:gd name="T6" fmla="*/ 1588 w 1220"/>
              <a:gd name="T7" fmla="*/ 295275 h 618"/>
              <a:gd name="T8" fmla="*/ 49213 w 1220"/>
              <a:gd name="T9" fmla="*/ 371475 h 618"/>
              <a:gd name="T10" fmla="*/ 87313 w 1220"/>
              <a:gd name="T11" fmla="*/ 457200 h 618"/>
              <a:gd name="T12" fmla="*/ 144463 w 1220"/>
              <a:gd name="T13" fmla="*/ 571500 h 618"/>
              <a:gd name="T14" fmla="*/ 315913 w 1220"/>
              <a:gd name="T15" fmla="*/ 800100 h 618"/>
              <a:gd name="T16" fmla="*/ 506413 w 1220"/>
              <a:gd name="T17" fmla="*/ 733425 h 618"/>
              <a:gd name="T18" fmla="*/ 554038 w 1220"/>
              <a:gd name="T19" fmla="*/ 600075 h 618"/>
              <a:gd name="T20" fmla="*/ 611188 w 1220"/>
              <a:gd name="T21" fmla="*/ 552450 h 618"/>
              <a:gd name="T22" fmla="*/ 582613 w 1220"/>
              <a:gd name="T23" fmla="*/ 495300 h 618"/>
              <a:gd name="T24" fmla="*/ 611188 w 1220"/>
              <a:gd name="T25" fmla="*/ 476250 h 618"/>
              <a:gd name="T26" fmla="*/ 830263 w 1220"/>
              <a:gd name="T27" fmla="*/ 466725 h 618"/>
              <a:gd name="T28" fmla="*/ 992188 w 1220"/>
              <a:gd name="T29" fmla="*/ 561975 h 618"/>
              <a:gd name="T30" fmla="*/ 1230313 w 1220"/>
              <a:gd name="T31" fmla="*/ 571500 h 618"/>
              <a:gd name="T32" fmla="*/ 1316038 w 1220"/>
              <a:gd name="T33" fmla="*/ 638175 h 618"/>
              <a:gd name="T34" fmla="*/ 1354138 w 1220"/>
              <a:gd name="T35" fmla="*/ 828675 h 618"/>
              <a:gd name="T36" fmla="*/ 1449388 w 1220"/>
              <a:gd name="T37" fmla="*/ 847725 h 618"/>
              <a:gd name="T38" fmla="*/ 1535113 w 1220"/>
              <a:gd name="T39" fmla="*/ 895350 h 618"/>
              <a:gd name="T40" fmla="*/ 1582738 w 1220"/>
              <a:gd name="T41" fmla="*/ 981075 h 618"/>
              <a:gd name="T42" fmla="*/ 1697038 w 1220"/>
              <a:gd name="T43" fmla="*/ 952500 h 618"/>
              <a:gd name="T44" fmla="*/ 1706563 w 1220"/>
              <a:gd name="T45" fmla="*/ 866775 h 618"/>
              <a:gd name="T46" fmla="*/ 1820863 w 1220"/>
              <a:gd name="T47" fmla="*/ 857250 h 618"/>
              <a:gd name="T48" fmla="*/ 1849438 w 1220"/>
              <a:gd name="T49" fmla="*/ 638175 h 618"/>
              <a:gd name="T50" fmla="*/ 1916113 w 1220"/>
              <a:gd name="T51" fmla="*/ 628650 h 618"/>
              <a:gd name="T52" fmla="*/ 1868488 w 1220"/>
              <a:gd name="T53" fmla="*/ 466725 h 618"/>
              <a:gd name="T54" fmla="*/ 1706563 w 1220"/>
              <a:gd name="T55" fmla="*/ 476250 h 618"/>
              <a:gd name="T56" fmla="*/ 1582738 w 1220"/>
              <a:gd name="T57" fmla="*/ 619125 h 618"/>
              <a:gd name="T58" fmla="*/ 1497013 w 1220"/>
              <a:gd name="T59" fmla="*/ 590550 h 618"/>
              <a:gd name="T60" fmla="*/ 1439863 w 1220"/>
              <a:gd name="T61" fmla="*/ 533400 h 618"/>
              <a:gd name="T62" fmla="*/ 1325563 w 1220"/>
              <a:gd name="T63" fmla="*/ 466725 h 618"/>
              <a:gd name="T64" fmla="*/ 1268413 w 1220"/>
              <a:gd name="T65" fmla="*/ 409575 h 618"/>
              <a:gd name="T66" fmla="*/ 1249363 w 1220"/>
              <a:gd name="T67" fmla="*/ 381000 h 618"/>
              <a:gd name="T68" fmla="*/ 1182688 w 1220"/>
              <a:gd name="T69" fmla="*/ 352425 h 618"/>
              <a:gd name="T70" fmla="*/ 944563 w 1220"/>
              <a:gd name="T71" fmla="*/ 295275 h 618"/>
              <a:gd name="T72" fmla="*/ 935038 w 1220"/>
              <a:gd name="T73" fmla="*/ 228600 h 618"/>
              <a:gd name="T74" fmla="*/ 887413 w 1220"/>
              <a:gd name="T75" fmla="*/ 238125 h 618"/>
              <a:gd name="T76" fmla="*/ 830263 w 1220"/>
              <a:gd name="T77" fmla="*/ 228600 h 618"/>
              <a:gd name="T78" fmla="*/ 630238 w 1220"/>
              <a:gd name="T79" fmla="*/ 142875 h 618"/>
              <a:gd name="T80" fmla="*/ 525463 w 1220"/>
              <a:gd name="T81" fmla="*/ 28575 h 618"/>
              <a:gd name="T82" fmla="*/ 468313 w 1220"/>
              <a:gd name="T83" fmla="*/ 9525 h 618"/>
              <a:gd name="T84" fmla="*/ 439738 w 1220"/>
              <a:gd name="T85" fmla="*/ 0 h 618"/>
              <a:gd name="T86" fmla="*/ 477838 w 1220"/>
              <a:gd name="T87" fmla="*/ 76200 h 618"/>
              <a:gd name="T88" fmla="*/ 496888 w 1220"/>
              <a:gd name="T89" fmla="*/ 133350 h 618"/>
              <a:gd name="T90" fmla="*/ 363538 w 1220"/>
              <a:gd name="T91" fmla="*/ 266700 h 618"/>
              <a:gd name="T92" fmla="*/ 296863 w 1220"/>
              <a:gd name="T93" fmla="*/ 257175 h 618"/>
              <a:gd name="T94" fmla="*/ 258763 w 1220"/>
              <a:gd name="T95" fmla="*/ 266700 h 61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220" h="618">
                <a:moveTo>
                  <a:pt x="163" y="168"/>
                </a:moveTo>
                <a:cubicBezTo>
                  <a:pt x="134" y="178"/>
                  <a:pt x="107" y="171"/>
                  <a:pt x="79" y="162"/>
                </a:cubicBezTo>
                <a:cubicBezTo>
                  <a:pt x="55" y="164"/>
                  <a:pt x="30" y="161"/>
                  <a:pt x="7" y="168"/>
                </a:cubicBezTo>
                <a:cubicBezTo>
                  <a:pt x="1" y="170"/>
                  <a:pt x="0" y="180"/>
                  <a:pt x="1" y="186"/>
                </a:cubicBezTo>
                <a:cubicBezTo>
                  <a:pt x="5" y="222"/>
                  <a:pt x="8" y="219"/>
                  <a:pt x="31" y="234"/>
                </a:cubicBezTo>
                <a:cubicBezTo>
                  <a:pt x="50" y="263"/>
                  <a:pt x="41" y="245"/>
                  <a:pt x="55" y="288"/>
                </a:cubicBezTo>
                <a:cubicBezTo>
                  <a:pt x="63" y="313"/>
                  <a:pt x="84" y="334"/>
                  <a:pt x="91" y="360"/>
                </a:cubicBezTo>
                <a:cubicBezTo>
                  <a:pt x="112" y="435"/>
                  <a:pt x="114" y="476"/>
                  <a:pt x="199" y="504"/>
                </a:cubicBezTo>
                <a:cubicBezTo>
                  <a:pt x="259" y="499"/>
                  <a:pt x="279" y="502"/>
                  <a:pt x="319" y="462"/>
                </a:cubicBezTo>
                <a:cubicBezTo>
                  <a:pt x="328" y="435"/>
                  <a:pt x="328" y="399"/>
                  <a:pt x="349" y="378"/>
                </a:cubicBezTo>
                <a:cubicBezTo>
                  <a:pt x="360" y="367"/>
                  <a:pt x="374" y="359"/>
                  <a:pt x="385" y="348"/>
                </a:cubicBezTo>
                <a:cubicBezTo>
                  <a:pt x="381" y="335"/>
                  <a:pt x="364" y="325"/>
                  <a:pt x="367" y="312"/>
                </a:cubicBezTo>
                <a:cubicBezTo>
                  <a:pt x="368" y="305"/>
                  <a:pt x="378" y="301"/>
                  <a:pt x="385" y="300"/>
                </a:cubicBezTo>
                <a:cubicBezTo>
                  <a:pt x="431" y="295"/>
                  <a:pt x="477" y="296"/>
                  <a:pt x="523" y="294"/>
                </a:cubicBezTo>
                <a:cubicBezTo>
                  <a:pt x="569" y="264"/>
                  <a:pt x="575" y="349"/>
                  <a:pt x="625" y="354"/>
                </a:cubicBezTo>
                <a:cubicBezTo>
                  <a:pt x="675" y="359"/>
                  <a:pt x="725" y="358"/>
                  <a:pt x="775" y="360"/>
                </a:cubicBezTo>
                <a:cubicBezTo>
                  <a:pt x="818" y="389"/>
                  <a:pt x="801" y="374"/>
                  <a:pt x="829" y="402"/>
                </a:cubicBezTo>
                <a:cubicBezTo>
                  <a:pt x="834" y="426"/>
                  <a:pt x="842" y="508"/>
                  <a:pt x="853" y="522"/>
                </a:cubicBezTo>
                <a:cubicBezTo>
                  <a:pt x="866" y="538"/>
                  <a:pt x="893" y="531"/>
                  <a:pt x="913" y="534"/>
                </a:cubicBezTo>
                <a:cubicBezTo>
                  <a:pt x="933" y="541"/>
                  <a:pt x="967" y="564"/>
                  <a:pt x="967" y="564"/>
                </a:cubicBezTo>
                <a:cubicBezTo>
                  <a:pt x="979" y="582"/>
                  <a:pt x="985" y="600"/>
                  <a:pt x="997" y="618"/>
                </a:cubicBezTo>
                <a:cubicBezTo>
                  <a:pt x="997" y="618"/>
                  <a:pt x="1062" y="615"/>
                  <a:pt x="1069" y="600"/>
                </a:cubicBezTo>
                <a:cubicBezTo>
                  <a:pt x="1076" y="584"/>
                  <a:pt x="1061" y="557"/>
                  <a:pt x="1075" y="546"/>
                </a:cubicBezTo>
                <a:cubicBezTo>
                  <a:pt x="1094" y="531"/>
                  <a:pt x="1123" y="542"/>
                  <a:pt x="1147" y="540"/>
                </a:cubicBezTo>
                <a:cubicBezTo>
                  <a:pt x="1159" y="504"/>
                  <a:pt x="1150" y="429"/>
                  <a:pt x="1165" y="402"/>
                </a:cubicBezTo>
                <a:cubicBezTo>
                  <a:pt x="1172" y="390"/>
                  <a:pt x="1193" y="398"/>
                  <a:pt x="1207" y="396"/>
                </a:cubicBezTo>
                <a:cubicBezTo>
                  <a:pt x="1220" y="356"/>
                  <a:pt x="1220" y="308"/>
                  <a:pt x="1177" y="294"/>
                </a:cubicBezTo>
                <a:cubicBezTo>
                  <a:pt x="1143" y="296"/>
                  <a:pt x="1109" y="295"/>
                  <a:pt x="1075" y="300"/>
                </a:cubicBezTo>
                <a:cubicBezTo>
                  <a:pt x="1032" y="306"/>
                  <a:pt x="1036" y="377"/>
                  <a:pt x="997" y="390"/>
                </a:cubicBezTo>
                <a:cubicBezTo>
                  <a:pt x="968" y="385"/>
                  <a:pt x="962" y="389"/>
                  <a:pt x="943" y="372"/>
                </a:cubicBezTo>
                <a:cubicBezTo>
                  <a:pt x="930" y="361"/>
                  <a:pt x="907" y="336"/>
                  <a:pt x="907" y="336"/>
                </a:cubicBezTo>
                <a:cubicBezTo>
                  <a:pt x="896" y="302"/>
                  <a:pt x="867" y="300"/>
                  <a:pt x="835" y="294"/>
                </a:cubicBezTo>
                <a:cubicBezTo>
                  <a:pt x="823" y="282"/>
                  <a:pt x="808" y="272"/>
                  <a:pt x="799" y="258"/>
                </a:cubicBezTo>
                <a:cubicBezTo>
                  <a:pt x="795" y="252"/>
                  <a:pt x="793" y="245"/>
                  <a:pt x="787" y="240"/>
                </a:cubicBezTo>
                <a:cubicBezTo>
                  <a:pt x="775" y="230"/>
                  <a:pt x="759" y="229"/>
                  <a:pt x="745" y="222"/>
                </a:cubicBezTo>
                <a:cubicBezTo>
                  <a:pt x="685" y="226"/>
                  <a:pt x="618" y="254"/>
                  <a:pt x="595" y="186"/>
                </a:cubicBezTo>
                <a:cubicBezTo>
                  <a:pt x="593" y="172"/>
                  <a:pt x="599" y="154"/>
                  <a:pt x="589" y="144"/>
                </a:cubicBezTo>
                <a:cubicBezTo>
                  <a:pt x="582" y="137"/>
                  <a:pt x="569" y="150"/>
                  <a:pt x="559" y="150"/>
                </a:cubicBezTo>
                <a:cubicBezTo>
                  <a:pt x="547" y="150"/>
                  <a:pt x="535" y="147"/>
                  <a:pt x="523" y="144"/>
                </a:cubicBezTo>
                <a:cubicBezTo>
                  <a:pt x="479" y="133"/>
                  <a:pt x="434" y="115"/>
                  <a:pt x="397" y="90"/>
                </a:cubicBezTo>
                <a:cubicBezTo>
                  <a:pt x="381" y="66"/>
                  <a:pt x="357" y="31"/>
                  <a:pt x="331" y="18"/>
                </a:cubicBezTo>
                <a:cubicBezTo>
                  <a:pt x="320" y="12"/>
                  <a:pt x="307" y="10"/>
                  <a:pt x="295" y="6"/>
                </a:cubicBezTo>
                <a:cubicBezTo>
                  <a:pt x="289" y="4"/>
                  <a:pt x="277" y="0"/>
                  <a:pt x="277" y="0"/>
                </a:cubicBezTo>
                <a:cubicBezTo>
                  <a:pt x="265" y="36"/>
                  <a:pt x="287" y="16"/>
                  <a:pt x="301" y="48"/>
                </a:cubicBezTo>
                <a:cubicBezTo>
                  <a:pt x="306" y="60"/>
                  <a:pt x="313" y="84"/>
                  <a:pt x="313" y="84"/>
                </a:cubicBezTo>
                <a:cubicBezTo>
                  <a:pt x="295" y="138"/>
                  <a:pt x="287" y="154"/>
                  <a:pt x="229" y="168"/>
                </a:cubicBezTo>
                <a:cubicBezTo>
                  <a:pt x="217" y="204"/>
                  <a:pt x="206" y="181"/>
                  <a:pt x="187" y="162"/>
                </a:cubicBezTo>
                <a:cubicBezTo>
                  <a:pt x="145" y="190"/>
                  <a:pt x="143" y="198"/>
                  <a:pt x="163" y="168"/>
                </a:cubicBezTo>
                <a:close/>
              </a:path>
            </a:pathLst>
          </a:custGeom>
          <a:solidFill>
            <a:srgbClr val="FFCC00"/>
          </a:solidFill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1" name="Freeform 5"/>
          <p:cNvSpPr>
            <a:spLocks/>
          </p:cNvSpPr>
          <p:nvPr/>
        </p:nvSpPr>
        <p:spPr bwMode="auto">
          <a:xfrm>
            <a:off x="3743325" y="5092700"/>
            <a:ext cx="619125" cy="606425"/>
          </a:xfrm>
          <a:custGeom>
            <a:avLst/>
            <a:gdLst>
              <a:gd name="T0" fmla="*/ 0 w 390"/>
              <a:gd name="T1" fmla="*/ 15875 h 382"/>
              <a:gd name="T2" fmla="*/ 161925 w 390"/>
              <a:gd name="T3" fmla="*/ 15875 h 382"/>
              <a:gd name="T4" fmla="*/ 285750 w 390"/>
              <a:gd name="T5" fmla="*/ 63500 h 382"/>
              <a:gd name="T6" fmla="*/ 352425 w 390"/>
              <a:gd name="T7" fmla="*/ 139700 h 382"/>
              <a:gd name="T8" fmla="*/ 409575 w 390"/>
              <a:gd name="T9" fmla="*/ 168275 h 382"/>
              <a:gd name="T10" fmla="*/ 419100 w 390"/>
              <a:gd name="T11" fmla="*/ 292100 h 382"/>
              <a:gd name="T12" fmla="*/ 533400 w 390"/>
              <a:gd name="T13" fmla="*/ 349250 h 382"/>
              <a:gd name="T14" fmla="*/ 590550 w 390"/>
              <a:gd name="T15" fmla="*/ 387350 h 382"/>
              <a:gd name="T16" fmla="*/ 619125 w 390"/>
              <a:gd name="T17" fmla="*/ 406400 h 382"/>
              <a:gd name="T18" fmla="*/ 533400 w 390"/>
              <a:gd name="T19" fmla="*/ 606425 h 382"/>
              <a:gd name="T20" fmla="*/ 381000 w 390"/>
              <a:gd name="T21" fmla="*/ 568325 h 382"/>
              <a:gd name="T22" fmla="*/ 333375 w 390"/>
              <a:gd name="T23" fmla="*/ 482600 h 382"/>
              <a:gd name="T24" fmla="*/ 247650 w 390"/>
              <a:gd name="T25" fmla="*/ 196850 h 382"/>
              <a:gd name="T26" fmla="*/ 171450 w 390"/>
              <a:gd name="T27" fmla="*/ 158750 h 382"/>
              <a:gd name="T28" fmla="*/ 114300 w 390"/>
              <a:gd name="T29" fmla="*/ 139700 h 382"/>
              <a:gd name="T30" fmla="*/ 19050 w 390"/>
              <a:gd name="T31" fmla="*/ 44450 h 382"/>
              <a:gd name="T32" fmla="*/ 0 w 390"/>
              <a:gd name="T33" fmla="*/ 15875 h 3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90" h="382">
                <a:moveTo>
                  <a:pt x="0" y="10"/>
                </a:moveTo>
                <a:cubicBezTo>
                  <a:pt x="49" y="4"/>
                  <a:pt x="51" y="0"/>
                  <a:pt x="102" y="10"/>
                </a:cubicBezTo>
                <a:cubicBezTo>
                  <a:pt x="132" y="16"/>
                  <a:pt x="151" y="33"/>
                  <a:pt x="180" y="40"/>
                </a:cubicBezTo>
                <a:cubicBezTo>
                  <a:pt x="186" y="49"/>
                  <a:pt x="214" y="82"/>
                  <a:pt x="222" y="88"/>
                </a:cubicBezTo>
                <a:cubicBezTo>
                  <a:pt x="232" y="96"/>
                  <a:pt x="247" y="99"/>
                  <a:pt x="258" y="106"/>
                </a:cubicBezTo>
                <a:cubicBezTo>
                  <a:pt x="267" y="132"/>
                  <a:pt x="248" y="160"/>
                  <a:pt x="264" y="184"/>
                </a:cubicBezTo>
                <a:cubicBezTo>
                  <a:pt x="276" y="202"/>
                  <a:pt x="318" y="210"/>
                  <a:pt x="336" y="220"/>
                </a:cubicBezTo>
                <a:cubicBezTo>
                  <a:pt x="349" y="227"/>
                  <a:pt x="360" y="236"/>
                  <a:pt x="372" y="244"/>
                </a:cubicBezTo>
                <a:cubicBezTo>
                  <a:pt x="378" y="248"/>
                  <a:pt x="390" y="256"/>
                  <a:pt x="390" y="256"/>
                </a:cubicBezTo>
                <a:cubicBezTo>
                  <a:pt x="385" y="320"/>
                  <a:pt x="387" y="348"/>
                  <a:pt x="336" y="382"/>
                </a:cubicBezTo>
                <a:cubicBezTo>
                  <a:pt x="299" y="370"/>
                  <a:pt x="278" y="363"/>
                  <a:pt x="240" y="358"/>
                </a:cubicBezTo>
                <a:cubicBezTo>
                  <a:pt x="212" y="317"/>
                  <a:pt x="221" y="336"/>
                  <a:pt x="210" y="304"/>
                </a:cubicBezTo>
                <a:cubicBezTo>
                  <a:pt x="207" y="248"/>
                  <a:pt x="212" y="161"/>
                  <a:pt x="156" y="124"/>
                </a:cubicBezTo>
                <a:cubicBezTo>
                  <a:pt x="136" y="93"/>
                  <a:pt x="154" y="111"/>
                  <a:pt x="108" y="100"/>
                </a:cubicBezTo>
                <a:cubicBezTo>
                  <a:pt x="96" y="97"/>
                  <a:pt x="72" y="88"/>
                  <a:pt x="72" y="88"/>
                </a:cubicBezTo>
                <a:cubicBezTo>
                  <a:pt x="63" y="62"/>
                  <a:pt x="35" y="43"/>
                  <a:pt x="12" y="28"/>
                </a:cubicBezTo>
                <a:cubicBezTo>
                  <a:pt x="8" y="22"/>
                  <a:pt x="0" y="10"/>
                  <a:pt x="0" y="10"/>
                </a:cubicBezTo>
                <a:close/>
              </a:path>
            </a:pathLst>
          </a:cu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6191250" y="5597525"/>
            <a:ext cx="469900" cy="230188"/>
          </a:xfrm>
          <a:custGeom>
            <a:avLst/>
            <a:gdLst>
              <a:gd name="T0" fmla="*/ 420688 w 296"/>
              <a:gd name="T1" fmla="*/ 47625 h 145"/>
              <a:gd name="T2" fmla="*/ 287338 w 296"/>
              <a:gd name="T3" fmla="*/ 95250 h 145"/>
              <a:gd name="T4" fmla="*/ 230188 w 296"/>
              <a:gd name="T5" fmla="*/ 57150 h 145"/>
              <a:gd name="T6" fmla="*/ 211138 w 296"/>
              <a:gd name="T7" fmla="*/ 0 h 145"/>
              <a:gd name="T8" fmla="*/ 144463 w 296"/>
              <a:gd name="T9" fmla="*/ 114300 h 145"/>
              <a:gd name="T10" fmla="*/ 49213 w 296"/>
              <a:gd name="T11" fmla="*/ 142875 h 145"/>
              <a:gd name="T12" fmla="*/ 39688 w 296"/>
              <a:gd name="T13" fmla="*/ 190500 h 145"/>
              <a:gd name="T14" fmla="*/ 49213 w 296"/>
              <a:gd name="T15" fmla="*/ 200025 h 145"/>
              <a:gd name="T16" fmla="*/ 77788 w 296"/>
              <a:gd name="T17" fmla="*/ 190500 h 145"/>
              <a:gd name="T18" fmla="*/ 201613 w 296"/>
              <a:gd name="T19" fmla="*/ 180975 h 145"/>
              <a:gd name="T20" fmla="*/ 458788 w 296"/>
              <a:gd name="T21" fmla="*/ 123825 h 145"/>
              <a:gd name="T22" fmla="*/ 411163 w 296"/>
              <a:gd name="T23" fmla="*/ 57150 h 145"/>
              <a:gd name="T24" fmla="*/ 420688 w 296"/>
              <a:gd name="T25" fmla="*/ 47625 h 1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6" h="145">
                <a:moveTo>
                  <a:pt x="265" y="30"/>
                </a:moveTo>
                <a:cubicBezTo>
                  <a:pt x="228" y="39"/>
                  <a:pt x="214" y="49"/>
                  <a:pt x="181" y="60"/>
                </a:cubicBezTo>
                <a:cubicBezTo>
                  <a:pt x="157" y="54"/>
                  <a:pt x="155" y="59"/>
                  <a:pt x="145" y="36"/>
                </a:cubicBezTo>
                <a:cubicBezTo>
                  <a:pt x="140" y="24"/>
                  <a:pt x="133" y="0"/>
                  <a:pt x="133" y="0"/>
                </a:cubicBezTo>
                <a:cubicBezTo>
                  <a:pt x="83" y="13"/>
                  <a:pt x="109" y="27"/>
                  <a:pt x="91" y="72"/>
                </a:cubicBezTo>
                <a:cubicBezTo>
                  <a:pt x="84" y="89"/>
                  <a:pt x="35" y="89"/>
                  <a:pt x="31" y="90"/>
                </a:cubicBezTo>
                <a:cubicBezTo>
                  <a:pt x="29" y="100"/>
                  <a:pt x="29" y="110"/>
                  <a:pt x="25" y="120"/>
                </a:cubicBezTo>
                <a:cubicBezTo>
                  <a:pt x="16" y="145"/>
                  <a:pt x="0" y="141"/>
                  <a:pt x="31" y="126"/>
                </a:cubicBezTo>
                <a:cubicBezTo>
                  <a:pt x="37" y="123"/>
                  <a:pt x="43" y="122"/>
                  <a:pt x="49" y="120"/>
                </a:cubicBezTo>
                <a:cubicBezTo>
                  <a:pt x="78" y="91"/>
                  <a:pt x="90" y="102"/>
                  <a:pt x="127" y="114"/>
                </a:cubicBezTo>
                <a:cubicBezTo>
                  <a:pt x="183" y="100"/>
                  <a:pt x="239" y="111"/>
                  <a:pt x="289" y="78"/>
                </a:cubicBezTo>
                <a:cubicBezTo>
                  <a:pt x="277" y="16"/>
                  <a:pt x="296" y="73"/>
                  <a:pt x="259" y="36"/>
                </a:cubicBezTo>
                <a:cubicBezTo>
                  <a:pt x="257" y="34"/>
                  <a:pt x="263" y="32"/>
                  <a:pt x="265" y="30"/>
                </a:cubicBezTo>
                <a:close/>
              </a:path>
            </a:pathLst>
          </a:cu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1004888" y="609600"/>
            <a:ext cx="81534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ru-RU" altLang="ru-RU" sz="48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Степи России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1" grpId="0" animBg="1"/>
      <p:bldP spid="553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295400" y="5562600"/>
            <a:ext cx="7696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3000" b="1">
                <a:solidFill>
                  <a:srgbClr val="CC6600"/>
                </a:solidFill>
                <a:latin typeface="Candara" pitchFamily="34" charset="0"/>
              </a:rPr>
              <a:t>Зимой температура  падает до  -20-30°.</a:t>
            </a:r>
          </a:p>
          <a:p>
            <a:pPr algn="just" eaLnBrk="1" hangingPunct="1"/>
            <a:r>
              <a:rPr lang="ru-RU" altLang="ru-RU" sz="3000" b="1">
                <a:solidFill>
                  <a:srgbClr val="CC6600"/>
                </a:solidFill>
                <a:latin typeface="Candara" pitchFamily="34" charset="0"/>
              </a:rPr>
              <a:t>Снежный покров тонкий. Ветры, метели.</a:t>
            </a:r>
            <a:endParaRPr lang="ru-RU" altLang="ru-RU" sz="3000">
              <a:solidFill>
                <a:srgbClr val="CC6600"/>
              </a:solidFill>
              <a:latin typeface="Candara" pitchFamily="34" charset="0"/>
            </a:endParaRPr>
          </a:p>
        </p:txBody>
      </p:sp>
      <p:pic>
        <p:nvPicPr>
          <p:cNvPr id="14345" name="Picture 9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55" y="1"/>
            <a:ext cx="8147345" cy="541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1099</TotalTime>
  <Words>473</Words>
  <Application>Microsoft Office PowerPoint</Application>
  <PresentationFormat>Экран (4:3)</PresentationFormat>
  <Paragraphs>117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Corbel</vt:lpstr>
      <vt:lpstr>Wingdings 2</vt:lpstr>
      <vt:lpstr>Verdana</vt:lpstr>
      <vt:lpstr>Calibri</vt:lpstr>
      <vt:lpstr>Gill Sans MT</vt:lpstr>
      <vt:lpstr>Times New Roman Cyr</vt:lpstr>
      <vt:lpstr>Candara</vt:lpstr>
      <vt:lpstr>Wingdings</vt:lpstr>
      <vt:lpstr>Солнцестояние</vt:lpstr>
      <vt:lpstr>Презентация PowerPoint</vt:lpstr>
      <vt:lpstr>Значение леса:</vt:lpstr>
      <vt:lpstr>Проблемы леса</vt:lpstr>
      <vt:lpstr>Тест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приспособились растения к жизни в степи?</vt:lpstr>
      <vt:lpstr>Как приспособились растения к жизни в степи?</vt:lpstr>
      <vt:lpstr>Как приспособились животные к жизни в степи?</vt:lpstr>
      <vt:lpstr>Как приспособились  бегающие птицы к суровым условиям жизни в степи?</vt:lpstr>
      <vt:lpstr>Как приспособились  хищные птицы к суровым условиям жизни в степи?</vt:lpstr>
      <vt:lpstr>Как приспособились  грызуны к суровым условиям жизни в степи?</vt:lpstr>
      <vt:lpstr>Как приспособились  копытные к суровым условиям жизни в степи?</vt:lpstr>
      <vt:lpstr>Как приспособились  хищники к суровым условиям жизни в степи?</vt:lpstr>
      <vt:lpstr>Степи и человек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Мария</dc:creator>
  <cp:lastModifiedBy>Мария</cp:lastModifiedBy>
  <cp:revision>35</cp:revision>
  <cp:lastPrinted>1601-01-01T00:00:00Z</cp:lastPrinted>
  <dcterms:created xsi:type="dcterms:W3CDTF">1601-01-01T00:00:00Z</dcterms:created>
  <dcterms:modified xsi:type="dcterms:W3CDTF">2018-01-30T01:26:45Z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