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2"/>
  </p:notes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86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724650" cy="97742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DE7"/>
    <a:srgbClr val="FDE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90" d="100"/>
          <a:sy n="90" d="100"/>
        </p:scale>
        <p:origin x="-51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FAE6A-6955-40A7-8ED3-48AB69037888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863ADD5-11AA-472E-8215-8A3049F5339E}">
      <dgm:prSet phldrT="[Текст]" custT="1"/>
      <dgm:spPr>
        <a:xfrm>
          <a:off x="0" y="85004"/>
          <a:ext cx="7632848" cy="1257676"/>
        </a:xfrm>
        <a:prstGeom prst="roundRect">
          <a:avLst/>
        </a:prstGeom>
      </dgm:spPr>
      <dgm:t>
        <a:bodyPr/>
        <a:lstStyle/>
        <a:p>
          <a:r>
            <a:rPr kumimoji="1" lang="ru-RU" sz="2800" b="1" i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Предметных результатов</a:t>
          </a:r>
          <a:r>
            <a:rPr kumimoji="1" lang="ru-RU" sz="2800" i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;</a:t>
          </a:r>
          <a:endParaRPr lang="ru-RU" sz="28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A29A68B-716F-4E29-A30B-D39A83741B21}" type="parTrans" cxnId="{7059794E-FE47-45F8-A070-8E0F56DA467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B816DF-C215-472F-8BA1-A800FB6B584F}" type="sibTrans" cxnId="{7059794E-FE47-45F8-A070-8E0F56DA467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2149E4-3ACB-4116-A987-37016A295299}">
      <dgm:prSet phldrT="[Текст]" custT="1"/>
      <dgm:spPr>
        <a:xfrm>
          <a:off x="0" y="1403161"/>
          <a:ext cx="7632848" cy="1257676"/>
        </a:xfrm>
        <a:prstGeom prst="roundRect">
          <a:avLst/>
        </a:prstGeom>
      </dgm:spPr>
      <dgm:t>
        <a:bodyPr/>
        <a:lstStyle/>
        <a:p>
          <a:pPr algn="just"/>
          <a:r>
            <a:rPr kumimoji="1" lang="ru-RU" sz="2800" b="1" i="1" dirty="0" err="1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Метапредметных</a:t>
          </a:r>
          <a:r>
            <a:rPr kumimoji="1" lang="ru-RU" sz="2800" i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: включающих регулятивные, познавательные и коммуникативные универсальные учебные действия;</a:t>
          </a:r>
          <a:endParaRPr lang="ru-RU" sz="28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ED6AEA2-5CD2-4970-ACC3-8FA62C0B4219}" type="parTrans" cxnId="{8E85F0DF-1898-4506-93C1-64B7D50BCBB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65F4C-A2ED-433B-89A7-22A301100CEB}" type="sibTrans" cxnId="{8E85F0DF-1898-4506-93C1-64B7D50BCBB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03AC8C-4709-4C94-B41D-FB2FD4366360}">
      <dgm:prSet custT="1"/>
      <dgm:spPr>
        <a:xfrm>
          <a:off x="0" y="2721318"/>
          <a:ext cx="7632848" cy="1257676"/>
        </a:xfrm>
        <a:prstGeom prst="roundRect">
          <a:avLst/>
        </a:prstGeom>
      </dgm:spPr>
      <dgm:t>
        <a:bodyPr/>
        <a:lstStyle/>
        <a:p>
          <a:r>
            <a:rPr kumimoji="1" lang="ru-RU" sz="2800" b="1" i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Личностных результатов</a:t>
          </a:r>
          <a:endParaRPr lang="ru-RU" sz="2800" b="1" i="1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98394B7-EEE8-496A-B576-6E1B0F098654}" type="parTrans" cxnId="{C9E7ED43-5542-4C13-A04B-1C6B2A1A108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019961-37CB-469F-9566-478B910DF7F9}" type="sibTrans" cxnId="{C9E7ED43-5542-4C13-A04B-1C6B2A1A108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FB6868-986F-43B4-9483-D85F6FF68823}" type="pres">
      <dgm:prSet presAssocID="{2A5FAE6A-6955-40A7-8ED3-48AB690378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0F0A6D-DABA-450F-AA39-60B883E7F610}" type="pres">
      <dgm:prSet presAssocID="{E863ADD5-11AA-472E-8215-8A3049F5339E}" presName="parentText" presStyleLbl="node1" presStyleIdx="0" presStyleCnt="3" custScaleY="609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CD257-FF7F-49AD-B1B3-D5F3C5DC7FD3}" type="pres">
      <dgm:prSet presAssocID="{BBB816DF-C215-472F-8BA1-A800FB6B584F}" presName="spacer" presStyleCnt="0"/>
      <dgm:spPr/>
    </dgm:pt>
    <dgm:pt modelId="{72D104F9-3612-43BB-BDE4-2C29ECD78D09}" type="pres">
      <dgm:prSet presAssocID="{822149E4-3ACB-4116-A987-37016A29529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FBAA2-9E40-4BB9-9BBF-0804854941A2}" type="pres">
      <dgm:prSet presAssocID="{CE165F4C-A2ED-433B-89A7-22A301100CEB}" presName="spacer" presStyleCnt="0"/>
      <dgm:spPr/>
    </dgm:pt>
    <dgm:pt modelId="{74149A0B-F91C-4A58-BAA9-EC83344C9075}" type="pres">
      <dgm:prSet presAssocID="{AE03AC8C-4709-4C94-B41D-FB2FD4366360}" presName="parentText" presStyleLbl="node1" presStyleIdx="2" presStyleCnt="3" custScaleY="59876" custLinFactNeighborY="-3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ED297B-D7F8-4539-A31D-90EFC70ABA8B}" type="presOf" srcId="{E863ADD5-11AA-472E-8215-8A3049F5339E}" destId="{EE0F0A6D-DABA-450F-AA39-60B883E7F610}" srcOrd="0" destOrd="0" presId="urn:microsoft.com/office/officeart/2005/8/layout/vList2"/>
    <dgm:cxn modelId="{C9E7ED43-5542-4C13-A04B-1C6B2A1A108A}" srcId="{2A5FAE6A-6955-40A7-8ED3-48AB69037888}" destId="{AE03AC8C-4709-4C94-B41D-FB2FD4366360}" srcOrd="2" destOrd="0" parTransId="{C98394B7-EEE8-496A-B576-6E1B0F098654}" sibTransId="{9E019961-37CB-469F-9566-478B910DF7F9}"/>
    <dgm:cxn modelId="{9AF8DB56-FE52-47E1-86B2-E402788F1CAF}" type="presOf" srcId="{AE03AC8C-4709-4C94-B41D-FB2FD4366360}" destId="{74149A0B-F91C-4A58-BAA9-EC83344C9075}" srcOrd="0" destOrd="0" presId="urn:microsoft.com/office/officeart/2005/8/layout/vList2"/>
    <dgm:cxn modelId="{7059794E-FE47-45F8-A070-8E0F56DA467B}" srcId="{2A5FAE6A-6955-40A7-8ED3-48AB69037888}" destId="{E863ADD5-11AA-472E-8215-8A3049F5339E}" srcOrd="0" destOrd="0" parTransId="{EA29A68B-716F-4E29-A30B-D39A83741B21}" sibTransId="{BBB816DF-C215-472F-8BA1-A800FB6B584F}"/>
    <dgm:cxn modelId="{8E85F0DF-1898-4506-93C1-64B7D50BCBBD}" srcId="{2A5FAE6A-6955-40A7-8ED3-48AB69037888}" destId="{822149E4-3ACB-4116-A987-37016A295299}" srcOrd="1" destOrd="0" parTransId="{AED6AEA2-5CD2-4970-ACC3-8FA62C0B4219}" sibTransId="{CE165F4C-A2ED-433B-89A7-22A301100CEB}"/>
    <dgm:cxn modelId="{8205CCB1-BCFF-44C1-9FED-28C0F33CADC3}" type="presOf" srcId="{822149E4-3ACB-4116-A987-37016A295299}" destId="{72D104F9-3612-43BB-BDE4-2C29ECD78D09}" srcOrd="0" destOrd="0" presId="urn:microsoft.com/office/officeart/2005/8/layout/vList2"/>
    <dgm:cxn modelId="{83FFD8CA-0F05-4626-9D24-610C43489F51}" type="presOf" srcId="{2A5FAE6A-6955-40A7-8ED3-48AB69037888}" destId="{E2FB6868-986F-43B4-9483-D85F6FF68823}" srcOrd="0" destOrd="0" presId="urn:microsoft.com/office/officeart/2005/8/layout/vList2"/>
    <dgm:cxn modelId="{C7ADF3DA-71EC-4D9D-AE0C-61E42231B49A}" type="presParOf" srcId="{E2FB6868-986F-43B4-9483-D85F6FF68823}" destId="{EE0F0A6D-DABA-450F-AA39-60B883E7F610}" srcOrd="0" destOrd="0" presId="urn:microsoft.com/office/officeart/2005/8/layout/vList2"/>
    <dgm:cxn modelId="{E6006F38-DF44-4AA7-A601-300434829DB4}" type="presParOf" srcId="{E2FB6868-986F-43B4-9483-D85F6FF68823}" destId="{145CD257-FF7F-49AD-B1B3-D5F3C5DC7FD3}" srcOrd="1" destOrd="0" presId="urn:microsoft.com/office/officeart/2005/8/layout/vList2"/>
    <dgm:cxn modelId="{22F9C95A-34FE-430F-A2C0-B25A344EF97E}" type="presParOf" srcId="{E2FB6868-986F-43B4-9483-D85F6FF68823}" destId="{72D104F9-3612-43BB-BDE4-2C29ECD78D09}" srcOrd="2" destOrd="0" presId="urn:microsoft.com/office/officeart/2005/8/layout/vList2"/>
    <dgm:cxn modelId="{F79D1B6E-9DDF-43F2-93AE-FD4947E49525}" type="presParOf" srcId="{E2FB6868-986F-43B4-9483-D85F6FF68823}" destId="{D32FBAA2-9E40-4BB9-9BBF-0804854941A2}" srcOrd="3" destOrd="0" presId="urn:microsoft.com/office/officeart/2005/8/layout/vList2"/>
    <dgm:cxn modelId="{5AEF1F4B-A1CE-4B0F-9C00-3BA6A0E98030}" type="presParOf" srcId="{E2FB6868-986F-43B4-9483-D85F6FF68823}" destId="{74149A0B-F91C-4A58-BAA9-EC83344C907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D8D9CB-09B0-4380-B7DA-6998A57890F8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FF2E349-F74B-460D-AF43-1B16FECA65DA}">
      <dgm:prSet phldrT="[Текст]" custT="1"/>
      <dgm:spPr>
        <a:xfrm>
          <a:off x="0" y="0"/>
          <a:ext cx="7344816" cy="1512168"/>
        </a:xfrm>
      </dgm:spPr>
      <dgm:t>
        <a:bodyPr/>
        <a:lstStyle/>
        <a:p>
          <a:pPr algn="just"/>
          <a:r>
            <a:rPr lang="ru-RU" sz="2400" b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Урок представляет собой серию учебных ситуаций, развивающихся в соответствии с инициативой учащихся;</a:t>
          </a:r>
          <a:endParaRPr lang="ru-RU" sz="2400" b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65D7321-11B0-4ACB-B0AC-5039CC4309EE}" type="parTrans" cxnId="{28B5A711-0640-44F4-B76A-FB9949FA65E8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3A22F6-6BC4-41CA-86DD-55B4020CFB43}" type="sibTrans" cxnId="{28B5A711-0640-44F4-B76A-FB9949FA65E8}">
      <dgm:prSet/>
      <dgm:spPr>
        <a:xfrm>
          <a:off x="6361906" y="1146727"/>
          <a:ext cx="982909" cy="982909"/>
        </a:xfrm>
      </dgm:spPr>
      <dgm:t>
        <a:bodyPr/>
        <a:lstStyle/>
        <a:p>
          <a:pPr algn="just"/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A2E6259-9608-4E20-B309-E3F9FE152CE3}">
      <dgm:prSet phldrT="[Текст]" custT="1"/>
      <dgm:spPr>
        <a:xfrm>
          <a:off x="648071" y="1764195"/>
          <a:ext cx="7344816" cy="1512168"/>
        </a:xfrm>
      </dgm:spPr>
      <dgm:t>
        <a:bodyPr/>
        <a:lstStyle/>
        <a:p>
          <a:pPr algn="just"/>
          <a:r>
            <a:rPr lang="ru-RU" sz="2200" b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Учитель при планировании времени урока предусматривает возможность гибкого изменения временных рамок для обсуждения, дискуссии и т.д., оговаривая при этом с учащимися план урока;</a:t>
          </a:r>
          <a:endParaRPr lang="ru-RU" sz="2200" b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0D244B3-B957-4B5E-BEF7-DFE1070B2CF8}" type="parTrans" cxnId="{718C48DD-077D-4D8D-87DA-8FA947CAC2C2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F610F0-4295-4FDD-A1CB-8E782F895180}" type="sibTrans" cxnId="{718C48DD-077D-4D8D-87DA-8FA947CAC2C2}">
      <dgm:prSet/>
      <dgm:spPr>
        <a:xfrm>
          <a:off x="7009978" y="2900842"/>
          <a:ext cx="982909" cy="982909"/>
        </a:xfrm>
      </dgm:spPr>
      <dgm:t>
        <a:bodyPr/>
        <a:lstStyle/>
        <a:p>
          <a:pPr algn="just"/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848DC28-EEDD-41E0-982C-F41B6C5995F1}">
      <dgm:prSet custT="1"/>
      <dgm:spPr>
        <a:xfrm>
          <a:off x="1296143" y="3528391"/>
          <a:ext cx="7344816" cy="1512168"/>
        </a:xfrm>
      </dgm:spPr>
      <dgm:t>
        <a:bodyPr/>
        <a:lstStyle/>
        <a:p>
          <a:pPr algn="just"/>
          <a:r>
            <a:rPr lang="ru-RU" sz="2200" b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уроке учитель отмечает (наблюдает) индивидуальные предпочтения учащихся в работе с учебным материалом (для составления индивидуальной учебного профиля школьника);</a:t>
          </a:r>
        </a:p>
      </dgm:t>
    </dgm:pt>
    <dgm:pt modelId="{AC806E72-F070-4BF9-9276-80848A952795}" type="parTrans" cxnId="{31FE042A-06F5-4BEE-A827-0AD0AF9016EF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6DA7AA-449A-408E-B9C2-62FB5F9D851E}" type="sibTrans" cxnId="{31FE042A-06F5-4BEE-A827-0AD0AF9016EF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2ECCC-2D85-4192-B313-D2EC2BCF6C61}" type="pres">
      <dgm:prSet presAssocID="{FED8D9CB-09B0-4380-B7DA-6998A57890F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47AEF0-2D9A-4143-B61C-4CF8B7FF2024}" type="pres">
      <dgm:prSet presAssocID="{FED8D9CB-09B0-4380-B7DA-6998A57890F8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F6E68F24-CFF7-4614-9AAC-C2F1185507E5}" type="pres">
      <dgm:prSet presAssocID="{FED8D9CB-09B0-4380-B7DA-6998A57890F8}" presName="ThreeNodes_1" presStyleLbl="node1" presStyleIdx="0" presStyleCnt="3" custScaleX="103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253E4-5559-47D6-8D83-8C19EBD3A070}" type="pres">
      <dgm:prSet presAssocID="{FED8D9CB-09B0-4380-B7DA-6998A57890F8}" presName="ThreeNodes_2" presStyleLbl="node1" presStyleIdx="1" presStyleCnt="3" custScaleX="103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87889-3891-4C1E-860B-A844F864FB96}" type="pres">
      <dgm:prSet presAssocID="{FED8D9CB-09B0-4380-B7DA-6998A57890F8}" presName="ThreeNodes_3" presStyleLbl="node1" presStyleIdx="2" presStyleCnt="3" custScaleX="103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E25EB-9292-4762-8A18-CF35B7816D66}" type="pres">
      <dgm:prSet presAssocID="{FED8D9CB-09B0-4380-B7DA-6998A57890F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04B6D-C541-4AF0-88DF-50CB51CCE652}" type="pres">
      <dgm:prSet presAssocID="{FED8D9CB-09B0-4380-B7DA-6998A57890F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3BE6C-E38C-428E-83E1-2A1751661AD1}" type="pres">
      <dgm:prSet presAssocID="{FED8D9CB-09B0-4380-B7DA-6998A57890F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F3278-5BB5-4192-8C88-64BE451BF026}" type="pres">
      <dgm:prSet presAssocID="{FED8D9CB-09B0-4380-B7DA-6998A57890F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76E79-3201-4664-9BEA-CBA1A1AB9C2F}" type="pres">
      <dgm:prSet presAssocID="{FED8D9CB-09B0-4380-B7DA-6998A57890F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E13E24-A321-4433-806E-DE965BDE1DA0}" type="presOf" srcId="{9A2E6259-9608-4E20-B309-E3F9FE152CE3}" destId="{FC8F3278-5BB5-4192-8C88-64BE451BF026}" srcOrd="1" destOrd="0" presId="urn:microsoft.com/office/officeart/2005/8/layout/vProcess5"/>
    <dgm:cxn modelId="{0B711050-59D0-4A26-989B-3276C34E22D9}" type="presOf" srcId="{9A2E6259-9608-4E20-B309-E3F9FE152CE3}" destId="{D49253E4-5559-47D6-8D83-8C19EBD3A070}" srcOrd="0" destOrd="0" presId="urn:microsoft.com/office/officeart/2005/8/layout/vProcess5"/>
    <dgm:cxn modelId="{28B5A711-0640-44F4-B76A-FB9949FA65E8}" srcId="{FED8D9CB-09B0-4380-B7DA-6998A57890F8}" destId="{BFF2E349-F74B-460D-AF43-1B16FECA65DA}" srcOrd="0" destOrd="0" parTransId="{A65D7321-11B0-4ACB-B0AC-5039CC4309EE}" sibTransId="{2B3A22F6-6BC4-41CA-86DD-55B4020CFB43}"/>
    <dgm:cxn modelId="{9026F2B1-4E28-427C-8028-234FD66FB841}" type="presOf" srcId="{7848DC28-EEDD-41E0-982C-F41B6C5995F1}" destId="{BD076E79-3201-4664-9BEA-CBA1A1AB9C2F}" srcOrd="1" destOrd="0" presId="urn:microsoft.com/office/officeart/2005/8/layout/vProcess5"/>
    <dgm:cxn modelId="{0F027AF6-9901-4B00-9458-027FAB6AA3D6}" type="presOf" srcId="{CEF610F0-4295-4FDD-A1CB-8E782F895180}" destId="{3F004B6D-C541-4AF0-88DF-50CB51CCE652}" srcOrd="0" destOrd="0" presId="urn:microsoft.com/office/officeart/2005/8/layout/vProcess5"/>
    <dgm:cxn modelId="{31FE042A-06F5-4BEE-A827-0AD0AF9016EF}" srcId="{FED8D9CB-09B0-4380-B7DA-6998A57890F8}" destId="{7848DC28-EEDD-41E0-982C-F41B6C5995F1}" srcOrd="2" destOrd="0" parTransId="{AC806E72-F070-4BF9-9276-80848A952795}" sibTransId="{D06DA7AA-449A-408E-B9C2-62FB5F9D851E}"/>
    <dgm:cxn modelId="{82D60F57-8657-4898-BB69-784C85F9891B}" type="presOf" srcId="{BFF2E349-F74B-460D-AF43-1B16FECA65DA}" destId="{A423BE6C-E38C-428E-83E1-2A1751661AD1}" srcOrd="1" destOrd="0" presId="urn:microsoft.com/office/officeart/2005/8/layout/vProcess5"/>
    <dgm:cxn modelId="{5C2A0A17-A64F-46BC-ABE5-16CE72E870BB}" type="presOf" srcId="{BFF2E349-F74B-460D-AF43-1B16FECA65DA}" destId="{F6E68F24-CFF7-4614-9AAC-C2F1185507E5}" srcOrd="0" destOrd="0" presId="urn:microsoft.com/office/officeart/2005/8/layout/vProcess5"/>
    <dgm:cxn modelId="{971F5756-A56C-4E0B-8E44-C0EAD6A65389}" type="presOf" srcId="{2B3A22F6-6BC4-41CA-86DD-55B4020CFB43}" destId="{7E7E25EB-9292-4762-8A18-CF35B7816D66}" srcOrd="0" destOrd="0" presId="urn:microsoft.com/office/officeart/2005/8/layout/vProcess5"/>
    <dgm:cxn modelId="{718C48DD-077D-4D8D-87DA-8FA947CAC2C2}" srcId="{FED8D9CB-09B0-4380-B7DA-6998A57890F8}" destId="{9A2E6259-9608-4E20-B309-E3F9FE152CE3}" srcOrd="1" destOrd="0" parTransId="{C0D244B3-B957-4B5E-BEF7-DFE1070B2CF8}" sibTransId="{CEF610F0-4295-4FDD-A1CB-8E782F895180}"/>
    <dgm:cxn modelId="{A53B975F-1454-4C12-A524-58657781B13F}" type="presOf" srcId="{FED8D9CB-09B0-4380-B7DA-6998A57890F8}" destId="{5142ECCC-2D85-4192-B313-D2EC2BCF6C61}" srcOrd="0" destOrd="0" presId="urn:microsoft.com/office/officeart/2005/8/layout/vProcess5"/>
    <dgm:cxn modelId="{F07C5A93-4E30-4075-8FB3-D44D370F262C}" type="presOf" srcId="{7848DC28-EEDD-41E0-982C-F41B6C5995F1}" destId="{37487889-3891-4C1E-860B-A844F864FB96}" srcOrd="0" destOrd="0" presId="urn:microsoft.com/office/officeart/2005/8/layout/vProcess5"/>
    <dgm:cxn modelId="{D7F31F14-796F-406B-92D6-09AB448D38F0}" type="presParOf" srcId="{5142ECCC-2D85-4192-B313-D2EC2BCF6C61}" destId="{4347AEF0-2D9A-4143-B61C-4CF8B7FF2024}" srcOrd="0" destOrd="0" presId="urn:microsoft.com/office/officeart/2005/8/layout/vProcess5"/>
    <dgm:cxn modelId="{CE875EF9-024E-4B9A-ADAD-1A652E416F4E}" type="presParOf" srcId="{5142ECCC-2D85-4192-B313-D2EC2BCF6C61}" destId="{F6E68F24-CFF7-4614-9AAC-C2F1185507E5}" srcOrd="1" destOrd="0" presId="urn:microsoft.com/office/officeart/2005/8/layout/vProcess5"/>
    <dgm:cxn modelId="{E4331D9E-80DD-466C-80F6-402669DE6580}" type="presParOf" srcId="{5142ECCC-2D85-4192-B313-D2EC2BCF6C61}" destId="{D49253E4-5559-47D6-8D83-8C19EBD3A070}" srcOrd="2" destOrd="0" presId="urn:microsoft.com/office/officeart/2005/8/layout/vProcess5"/>
    <dgm:cxn modelId="{EBDDE375-9B73-4EF5-8973-3F56846A881A}" type="presParOf" srcId="{5142ECCC-2D85-4192-B313-D2EC2BCF6C61}" destId="{37487889-3891-4C1E-860B-A844F864FB96}" srcOrd="3" destOrd="0" presId="urn:microsoft.com/office/officeart/2005/8/layout/vProcess5"/>
    <dgm:cxn modelId="{2A551920-C6C6-4166-939A-1D0E58B7C305}" type="presParOf" srcId="{5142ECCC-2D85-4192-B313-D2EC2BCF6C61}" destId="{7E7E25EB-9292-4762-8A18-CF35B7816D66}" srcOrd="4" destOrd="0" presId="urn:microsoft.com/office/officeart/2005/8/layout/vProcess5"/>
    <dgm:cxn modelId="{D0AD507E-B623-44C7-867D-729FE8099B78}" type="presParOf" srcId="{5142ECCC-2D85-4192-B313-D2EC2BCF6C61}" destId="{3F004B6D-C541-4AF0-88DF-50CB51CCE652}" srcOrd="5" destOrd="0" presId="urn:microsoft.com/office/officeart/2005/8/layout/vProcess5"/>
    <dgm:cxn modelId="{B00D111A-B4C7-4EDC-8566-0D437E206814}" type="presParOf" srcId="{5142ECCC-2D85-4192-B313-D2EC2BCF6C61}" destId="{A423BE6C-E38C-428E-83E1-2A1751661AD1}" srcOrd="6" destOrd="0" presId="urn:microsoft.com/office/officeart/2005/8/layout/vProcess5"/>
    <dgm:cxn modelId="{AF647746-498C-474B-8BA3-55B131F7EB31}" type="presParOf" srcId="{5142ECCC-2D85-4192-B313-D2EC2BCF6C61}" destId="{FC8F3278-5BB5-4192-8C88-64BE451BF026}" srcOrd="7" destOrd="0" presId="urn:microsoft.com/office/officeart/2005/8/layout/vProcess5"/>
    <dgm:cxn modelId="{54EB9186-3ACB-48F6-9076-DAE7B1395D3B}" type="presParOf" srcId="{5142ECCC-2D85-4192-B313-D2EC2BCF6C61}" destId="{BD076E79-3201-4664-9BEA-CBA1A1AB9C2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73324A-8418-4708-A2AA-17396A34A05F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EF14658-42CB-4D07-9A89-C73874502A0F}">
      <dgm:prSet phldrT="[Текст]" custT="1"/>
      <dgm:spPr>
        <a:xfrm>
          <a:off x="0" y="0"/>
          <a:ext cx="6797555" cy="1188132"/>
        </a:xfrm>
      </dgm:spPr>
      <dgm:t>
        <a:bodyPr/>
        <a:lstStyle/>
        <a:p>
          <a:pPr algn="just"/>
          <a:r>
            <a:rPr lang="ru-RU" sz="2400" b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Преобладают методы проблемного обучения, ориентированные на активизацию самостоятельности детей;</a:t>
          </a:r>
          <a:endParaRPr lang="ru-RU" sz="2400" b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58FBAD2-01A5-4A5C-8315-3A1BC7C681BE}" type="parTrans" cxnId="{E268A59E-0B98-4A37-9DCD-AC326665449A}">
      <dgm:prSet/>
      <dgm:spPr/>
      <dgm:t>
        <a:bodyPr/>
        <a:lstStyle/>
        <a:p>
          <a:pPr algn="just"/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72F289-4197-43CC-BDC4-A324274EE25D}" type="sibTrans" cxnId="{E268A59E-0B98-4A37-9DCD-AC326665449A}">
      <dgm:prSet/>
      <dgm:spPr>
        <a:xfrm>
          <a:off x="6025269" y="910001"/>
          <a:ext cx="772285" cy="772285"/>
        </a:xfrm>
      </dgm:spPr>
      <dgm:t>
        <a:bodyPr/>
        <a:lstStyle/>
        <a:p>
          <a:pPr algn="just"/>
          <a:endParaRPr lang="ru-RU" b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5A71136-0DB2-4DA8-AF68-C7F102FBD4E1}">
      <dgm:prSet phldrT="[Текст]" custT="1"/>
      <dgm:spPr>
        <a:xfrm>
          <a:off x="569295" y="1404156"/>
          <a:ext cx="6797555" cy="1188132"/>
        </a:xfrm>
      </dgm:spPr>
      <dgm:t>
        <a:bodyPr/>
        <a:lstStyle/>
        <a:p>
          <a:pPr algn="just"/>
          <a:r>
            <a:rPr lang="ru-RU" sz="2200" b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Основной формой взаимодействия на уроке является парная и групповая работа (диалогическое общение, </a:t>
          </a:r>
          <a:r>
            <a:rPr lang="ru-RU" sz="2200" b="0" dirty="0" err="1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полилог</a:t>
          </a:r>
          <a:r>
            <a:rPr lang="ru-RU" sz="2200" b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);</a:t>
          </a:r>
          <a:endParaRPr lang="ru-RU" sz="2200" b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A0CC3B2-B750-4BBA-8936-2E1F550B3855}" type="parTrans" cxnId="{7021DBD7-AB3C-4C37-BB5A-10C498EA5F20}">
      <dgm:prSet/>
      <dgm:spPr/>
      <dgm:t>
        <a:bodyPr/>
        <a:lstStyle/>
        <a:p>
          <a:pPr algn="just"/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4B6F0-DBD0-4103-8237-E61E472216CA}" type="sibTrans" cxnId="{7021DBD7-AB3C-4C37-BB5A-10C498EA5F20}">
      <dgm:prSet/>
      <dgm:spPr>
        <a:xfrm>
          <a:off x="6594564" y="2314157"/>
          <a:ext cx="772285" cy="772285"/>
        </a:xfrm>
      </dgm:spPr>
      <dgm:t>
        <a:bodyPr/>
        <a:lstStyle/>
        <a:p>
          <a:pPr algn="just"/>
          <a:endParaRPr lang="ru-RU" b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8D15535-7B6F-4244-B724-8573E6BB2481}">
      <dgm:prSet custT="1"/>
      <dgm:spPr>
        <a:xfrm>
          <a:off x="1699388" y="4212468"/>
          <a:ext cx="6797555" cy="1188132"/>
        </a:xfrm>
      </dgm:spPr>
      <dgm:t>
        <a:bodyPr/>
        <a:lstStyle/>
        <a:p>
          <a:pPr algn="just"/>
          <a:r>
            <a:rPr lang="ru-RU" sz="1700" b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Учитель и ученики оценивают не только результат деятельности, но и ее процесс (оригинальность, самобытность, своеобразие); ученик сравнивается сам с собой, а не с другими, преобладает направленность на успех; широко используется самооценка и </a:t>
          </a:r>
          <a:r>
            <a:rPr lang="ru-RU" sz="1700" b="0" dirty="0" err="1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взаимооценка</a:t>
          </a:r>
          <a:r>
            <a:rPr lang="ru-RU" sz="1700" b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</a:p>
      </dgm:t>
    </dgm:pt>
    <dgm:pt modelId="{FB2BD669-571E-4FB3-8C04-F8584B18C2CA}" type="parTrans" cxnId="{98A55010-A6D2-4EDE-9962-4D016012599D}">
      <dgm:prSet/>
      <dgm:spPr/>
      <dgm:t>
        <a:bodyPr/>
        <a:lstStyle/>
        <a:p>
          <a:pPr algn="just"/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2A8CD-31A8-4A25-8F97-944E671C6FED}" type="sibTrans" cxnId="{98A55010-A6D2-4EDE-9962-4D016012599D}">
      <dgm:prSet/>
      <dgm:spPr/>
      <dgm:t>
        <a:bodyPr/>
        <a:lstStyle/>
        <a:p>
          <a:pPr algn="just"/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F89BE-A6AF-486B-9839-540616075F33}">
      <dgm:prSet custT="1"/>
      <dgm:spPr>
        <a:xfrm>
          <a:off x="1130093" y="2808312"/>
          <a:ext cx="6797555" cy="1188132"/>
        </a:xfrm>
      </dgm:spPr>
      <dgm:t>
        <a:bodyPr/>
        <a:lstStyle/>
        <a:p>
          <a:pPr algn="just"/>
          <a:r>
            <a:rPr lang="ru-RU" sz="2000" b="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Домашнее задание предполагает возможность выбора способа его выполнения, а также использование творчества ученика, что может послужить оснащением следующего урока; </a:t>
          </a:r>
          <a:endParaRPr lang="ru-RU" sz="2000" b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527CDD7-02F2-4214-950A-B706ED905CD8}" type="parTrans" cxnId="{58E02C0B-B57D-437E-8A5E-9B363995CEEA}">
      <dgm:prSet/>
      <dgm:spPr/>
      <dgm:t>
        <a:bodyPr/>
        <a:lstStyle/>
        <a:p>
          <a:pPr algn="just"/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8EE26-34F3-494C-8C9C-E44E44F4E015}" type="sibTrans" cxnId="{58E02C0B-B57D-437E-8A5E-9B363995CEEA}">
      <dgm:prSet/>
      <dgm:spPr>
        <a:xfrm>
          <a:off x="7155362" y="3718313"/>
          <a:ext cx="772285" cy="772285"/>
        </a:xfrm>
      </dgm:spPr>
      <dgm:t>
        <a:bodyPr/>
        <a:lstStyle/>
        <a:p>
          <a:pPr algn="just"/>
          <a:endParaRPr lang="ru-RU" b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983DA8-B9C2-434A-A966-854ECF9FC201}" type="pres">
      <dgm:prSet presAssocID="{2473324A-8418-4708-A2AA-17396A34A05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A69E33-2D66-41B8-92D8-BEE96EDA4C50}" type="pres">
      <dgm:prSet presAssocID="{2473324A-8418-4708-A2AA-17396A34A05F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93E85BEE-A449-4072-919C-3103316C49BF}" type="pres">
      <dgm:prSet presAssocID="{2473324A-8418-4708-A2AA-17396A34A05F}" presName="FourNodes_1" presStyleLbl="node1" presStyleIdx="0" presStyleCnt="4" custScaleX="104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D3B36-236D-4FC7-90C2-8622B2EA544F}" type="pres">
      <dgm:prSet presAssocID="{2473324A-8418-4708-A2AA-17396A34A05F}" presName="FourNodes_2" presStyleLbl="node1" presStyleIdx="1" presStyleCnt="4" custScaleX="104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AD297-02F0-4D40-964F-A73B4FDDF7A0}" type="pres">
      <dgm:prSet presAssocID="{2473324A-8418-4708-A2AA-17396A34A05F}" presName="FourNodes_3" presStyleLbl="node1" presStyleIdx="2" presStyleCnt="4" custScaleX="104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94151-EA0B-431F-93B3-D7C0D0DEDB1F}" type="pres">
      <dgm:prSet presAssocID="{2473324A-8418-4708-A2AA-17396A34A05F}" presName="FourNodes_4" presStyleLbl="node1" presStyleIdx="3" presStyleCnt="4" custScaleX="104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17C49-CDDB-4D69-AF02-53FB2716AD2C}" type="pres">
      <dgm:prSet presAssocID="{2473324A-8418-4708-A2AA-17396A34A05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BD854-9365-43D9-B9E9-46D2D84BF1CD}" type="pres">
      <dgm:prSet presAssocID="{2473324A-8418-4708-A2AA-17396A34A05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AD7C2-BED5-4A3F-9527-441684284D7D}" type="pres">
      <dgm:prSet presAssocID="{2473324A-8418-4708-A2AA-17396A34A05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D557C-9272-4238-8372-59EC08E901EB}" type="pres">
      <dgm:prSet presAssocID="{2473324A-8418-4708-A2AA-17396A34A05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160FA-4645-45F9-9093-EAEFDE539110}" type="pres">
      <dgm:prSet presAssocID="{2473324A-8418-4708-A2AA-17396A34A05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6D1EF-F5F9-4671-83D0-1F6EF67AB4D5}" type="pres">
      <dgm:prSet presAssocID="{2473324A-8418-4708-A2AA-17396A34A05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D5315-EB29-4950-83E3-777D12E3EB30}" type="pres">
      <dgm:prSet presAssocID="{2473324A-8418-4708-A2AA-17396A34A05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963139-A89A-43BF-B055-75892D1F18C7}" type="presOf" srcId="{0FBF89BE-A6AF-486B-9839-540616075F33}" destId="{21AAD297-02F0-4D40-964F-A73B4FDDF7A0}" srcOrd="0" destOrd="0" presId="urn:microsoft.com/office/officeart/2005/8/layout/vProcess5"/>
    <dgm:cxn modelId="{DC9D4A4E-7CFA-4EAF-8770-B4F3CCA6CD16}" type="presOf" srcId="{55A71136-0DB2-4DA8-AF68-C7F102FBD4E1}" destId="{4BC160FA-4645-45F9-9093-EAEFDE539110}" srcOrd="1" destOrd="0" presId="urn:microsoft.com/office/officeart/2005/8/layout/vProcess5"/>
    <dgm:cxn modelId="{7021DBD7-AB3C-4C37-BB5A-10C498EA5F20}" srcId="{2473324A-8418-4708-A2AA-17396A34A05F}" destId="{55A71136-0DB2-4DA8-AF68-C7F102FBD4E1}" srcOrd="1" destOrd="0" parTransId="{4A0CC3B2-B750-4BBA-8936-2E1F550B3855}" sibTransId="{77E4B6F0-DBD0-4103-8237-E61E472216CA}"/>
    <dgm:cxn modelId="{28AC1163-BE8D-4C11-A06A-4707FD868BC4}" type="presOf" srcId="{2472F289-4197-43CC-BDC4-A324274EE25D}" destId="{73B17C49-CDDB-4D69-AF02-53FB2716AD2C}" srcOrd="0" destOrd="0" presId="urn:microsoft.com/office/officeart/2005/8/layout/vProcess5"/>
    <dgm:cxn modelId="{235D9224-9439-4E92-9B42-86A778BF4E1A}" type="presOf" srcId="{38D15535-7B6F-4244-B724-8573E6BB2481}" destId="{F2294151-EA0B-431F-93B3-D7C0D0DEDB1F}" srcOrd="0" destOrd="0" presId="urn:microsoft.com/office/officeart/2005/8/layout/vProcess5"/>
    <dgm:cxn modelId="{1D73F062-22FD-4268-9DB4-804EAD119189}" type="presOf" srcId="{77E4B6F0-DBD0-4103-8237-E61E472216CA}" destId="{19BBD854-9365-43D9-B9E9-46D2D84BF1CD}" srcOrd="0" destOrd="0" presId="urn:microsoft.com/office/officeart/2005/8/layout/vProcess5"/>
    <dgm:cxn modelId="{B9846F23-6D06-484B-99B1-8658BC34C023}" type="presOf" srcId="{1EF14658-42CB-4D07-9A89-C73874502A0F}" destId="{113D557C-9272-4238-8372-59EC08E901EB}" srcOrd="1" destOrd="0" presId="urn:microsoft.com/office/officeart/2005/8/layout/vProcess5"/>
    <dgm:cxn modelId="{E268A59E-0B98-4A37-9DCD-AC326665449A}" srcId="{2473324A-8418-4708-A2AA-17396A34A05F}" destId="{1EF14658-42CB-4D07-9A89-C73874502A0F}" srcOrd="0" destOrd="0" parTransId="{E58FBAD2-01A5-4A5C-8315-3A1BC7C681BE}" sibTransId="{2472F289-4197-43CC-BDC4-A324274EE25D}"/>
    <dgm:cxn modelId="{74283BE2-F802-4167-8655-3666081F466F}" type="presOf" srcId="{F5A8EE26-34F3-494C-8C9C-E44E44F4E015}" destId="{303AD7C2-BED5-4A3F-9527-441684284D7D}" srcOrd="0" destOrd="0" presId="urn:microsoft.com/office/officeart/2005/8/layout/vProcess5"/>
    <dgm:cxn modelId="{58E02C0B-B57D-437E-8A5E-9B363995CEEA}" srcId="{2473324A-8418-4708-A2AA-17396A34A05F}" destId="{0FBF89BE-A6AF-486B-9839-540616075F33}" srcOrd="2" destOrd="0" parTransId="{2527CDD7-02F2-4214-950A-B706ED905CD8}" sibTransId="{F5A8EE26-34F3-494C-8C9C-E44E44F4E015}"/>
    <dgm:cxn modelId="{98A55010-A6D2-4EDE-9962-4D016012599D}" srcId="{2473324A-8418-4708-A2AA-17396A34A05F}" destId="{38D15535-7B6F-4244-B724-8573E6BB2481}" srcOrd="3" destOrd="0" parTransId="{FB2BD669-571E-4FB3-8C04-F8584B18C2CA}" sibTransId="{F742A8CD-31A8-4A25-8F97-944E671C6FED}"/>
    <dgm:cxn modelId="{4EDBCDBE-7D47-48F3-BDC5-83D96F10E7BC}" type="presOf" srcId="{2473324A-8418-4708-A2AA-17396A34A05F}" destId="{8D983DA8-B9C2-434A-A966-854ECF9FC201}" srcOrd="0" destOrd="0" presId="urn:microsoft.com/office/officeart/2005/8/layout/vProcess5"/>
    <dgm:cxn modelId="{8D064DB1-2DC8-41E8-9992-3324D03D7F51}" type="presOf" srcId="{38D15535-7B6F-4244-B724-8573E6BB2481}" destId="{9AED5315-EB29-4950-83E3-777D12E3EB30}" srcOrd="1" destOrd="0" presId="urn:microsoft.com/office/officeart/2005/8/layout/vProcess5"/>
    <dgm:cxn modelId="{55C39B4B-5229-40A8-9012-805C87C4DC7B}" type="presOf" srcId="{55A71136-0DB2-4DA8-AF68-C7F102FBD4E1}" destId="{2DBD3B36-236D-4FC7-90C2-8622B2EA544F}" srcOrd="0" destOrd="0" presId="urn:microsoft.com/office/officeart/2005/8/layout/vProcess5"/>
    <dgm:cxn modelId="{010638DD-7E00-41A3-AD72-B8850A8AF097}" type="presOf" srcId="{0FBF89BE-A6AF-486B-9839-540616075F33}" destId="{ED76D1EF-F5F9-4671-83D0-1F6EF67AB4D5}" srcOrd="1" destOrd="0" presId="urn:microsoft.com/office/officeart/2005/8/layout/vProcess5"/>
    <dgm:cxn modelId="{70801E8D-89EA-45FA-9E59-A4CA71C576CD}" type="presOf" srcId="{1EF14658-42CB-4D07-9A89-C73874502A0F}" destId="{93E85BEE-A449-4072-919C-3103316C49BF}" srcOrd="0" destOrd="0" presId="urn:microsoft.com/office/officeart/2005/8/layout/vProcess5"/>
    <dgm:cxn modelId="{518BEB7F-9E2B-4E11-93CD-D6324FF92F81}" type="presParOf" srcId="{8D983DA8-B9C2-434A-A966-854ECF9FC201}" destId="{26A69E33-2D66-41B8-92D8-BEE96EDA4C50}" srcOrd="0" destOrd="0" presId="urn:microsoft.com/office/officeart/2005/8/layout/vProcess5"/>
    <dgm:cxn modelId="{BE05846A-8A46-43C3-AAEA-9B86D8D3068C}" type="presParOf" srcId="{8D983DA8-B9C2-434A-A966-854ECF9FC201}" destId="{93E85BEE-A449-4072-919C-3103316C49BF}" srcOrd="1" destOrd="0" presId="urn:microsoft.com/office/officeart/2005/8/layout/vProcess5"/>
    <dgm:cxn modelId="{9B4CD385-6002-4C20-915C-26586A6E9320}" type="presParOf" srcId="{8D983DA8-B9C2-434A-A966-854ECF9FC201}" destId="{2DBD3B36-236D-4FC7-90C2-8622B2EA544F}" srcOrd="2" destOrd="0" presId="urn:microsoft.com/office/officeart/2005/8/layout/vProcess5"/>
    <dgm:cxn modelId="{B8977BEB-D0AB-46CB-AE40-33DA82A58083}" type="presParOf" srcId="{8D983DA8-B9C2-434A-A966-854ECF9FC201}" destId="{21AAD297-02F0-4D40-964F-A73B4FDDF7A0}" srcOrd="3" destOrd="0" presId="urn:microsoft.com/office/officeart/2005/8/layout/vProcess5"/>
    <dgm:cxn modelId="{EEF797F6-21D8-4CB3-8FD1-D9F411F71FD6}" type="presParOf" srcId="{8D983DA8-B9C2-434A-A966-854ECF9FC201}" destId="{F2294151-EA0B-431F-93B3-D7C0D0DEDB1F}" srcOrd="4" destOrd="0" presId="urn:microsoft.com/office/officeart/2005/8/layout/vProcess5"/>
    <dgm:cxn modelId="{D66F1B34-722A-4021-965C-33DAD6C41D4E}" type="presParOf" srcId="{8D983DA8-B9C2-434A-A966-854ECF9FC201}" destId="{73B17C49-CDDB-4D69-AF02-53FB2716AD2C}" srcOrd="5" destOrd="0" presId="urn:microsoft.com/office/officeart/2005/8/layout/vProcess5"/>
    <dgm:cxn modelId="{7A8A4415-DE90-45A4-A7B4-7F7B4E8DD2EA}" type="presParOf" srcId="{8D983DA8-B9C2-434A-A966-854ECF9FC201}" destId="{19BBD854-9365-43D9-B9E9-46D2D84BF1CD}" srcOrd="6" destOrd="0" presId="urn:microsoft.com/office/officeart/2005/8/layout/vProcess5"/>
    <dgm:cxn modelId="{EEBF28D3-4EBB-428C-8B3C-B3FCDC2ADCBB}" type="presParOf" srcId="{8D983DA8-B9C2-434A-A966-854ECF9FC201}" destId="{303AD7C2-BED5-4A3F-9527-441684284D7D}" srcOrd="7" destOrd="0" presId="urn:microsoft.com/office/officeart/2005/8/layout/vProcess5"/>
    <dgm:cxn modelId="{61E42921-1672-47E5-A9C0-B66FAC3CFA30}" type="presParOf" srcId="{8D983DA8-B9C2-434A-A966-854ECF9FC201}" destId="{113D557C-9272-4238-8372-59EC08E901EB}" srcOrd="8" destOrd="0" presId="urn:microsoft.com/office/officeart/2005/8/layout/vProcess5"/>
    <dgm:cxn modelId="{7905F814-1929-47F0-937D-94B7A43AA0BF}" type="presParOf" srcId="{8D983DA8-B9C2-434A-A966-854ECF9FC201}" destId="{4BC160FA-4645-45F9-9093-EAEFDE539110}" srcOrd="9" destOrd="0" presId="urn:microsoft.com/office/officeart/2005/8/layout/vProcess5"/>
    <dgm:cxn modelId="{07A35215-2D11-42D5-9BA6-DFAF92AF70C0}" type="presParOf" srcId="{8D983DA8-B9C2-434A-A966-854ECF9FC201}" destId="{ED76D1EF-F5F9-4671-83D0-1F6EF67AB4D5}" srcOrd="10" destOrd="0" presId="urn:microsoft.com/office/officeart/2005/8/layout/vProcess5"/>
    <dgm:cxn modelId="{534F467F-14C3-47FA-8745-D9CFC8C4123B}" type="presParOf" srcId="{8D983DA8-B9C2-434A-A966-854ECF9FC201}" destId="{9AED5315-EB29-4950-83E3-777D12E3EB3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F0A6D-DABA-450F-AA39-60B883E7F610}">
      <dsp:nvSpPr>
        <dsp:cNvPr id="0" name=""/>
        <dsp:cNvSpPr/>
      </dsp:nvSpPr>
      <dsp:spPr>
        <a:xfrm>
          <a:off x="0" y="691873"/>
          <a:ext cx="7776864" cy="5503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28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Предметных результатов</a:t>
          </a:r>
          <a:r>
            <a:rPr kumimoji="1" lang="ru-RU" sz="2800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;</a:t>
          </a:r>
          <a:endParaRPr lang="ru-RU" sz="2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6864" y="718737"/>
        <a:ext cx="7723136" cy="496586"/>
      </dsp:txXfrm>
    </dsp:sp>
    <dsp:sp modelId="{72D104F9-3612-43BB-BDE4-2C29ECD78D09}">
      <dsp:nvSpPr>
        <dsp:cNvPr id="0" name=""/>
        <dsp:cNvSpPr/>
      </dsp:nvSpPr>
      <dsp:spPr>
        <a:xfrm>
          <a:off x="0" y="1426507"/>
          <a:ext cx="7776864" cy="119808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2800" b="1" i="1" kern="1200" dirty="0" err="1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Метапредметных</a:t>
          </a:r>
          <a:r>
            <a:rPr kumimoji="1" lang="ru-RU" sz="2800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: включающих регулятивные, познавательные и коммуникативные универсальные учебные действия;</a:t>
          </a:r>
          <a:endParaRPr lang="ru-RU" sz="2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8485" y="1484992"/>
        <a:ext cx="7659894" cy="1081110"/>
      </dsp:txXfrm>
    </dsp:sp>
    <dsp:sp modelId="{74149A0B-F91C-4A58-BAA9-EC83344C9075}">
      <dsp:nvSpPr>
        <dsp:cNvPr id="0" name=""/>
        <dsp:cNvSpPr/>
      </dsp:nvSpPr>
      <dsp:spPr>
        <a:xfrm>
          <a:off x="0" y="2808312"/>
          <a:ext cx="7776864" cy="531666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28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Личностных результатов</a:t>
          </a:r>
          <a:endParaRPr lang="ru-RU" sz="2800" b="1" i="1" kern="1200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5954" y="2834266"/>
        <a:ext cx="7724956" cy="479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68F24-CFF7-4614-9AAC-C2F1185507E5}">
      <dsp:nvSpPr>
        <dsp:cNvPr id="0" name=""/>
        <dsp:cNvSpPr/>
      </dsp:nvSpPr>
      <dsp:spPr>
        <a:xfrm>
          <a:off x="-144031" y="0"/>
          <a:ext cx="7632879" cy="151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Урок представляет собой серию учебных ситуаций, развивающихся в соответствии с инициативой учащихся;</a:t>
          </a:r>
          <a:endParaRPr lang="ru-RU" sz="2400" b="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-99741" y="44290"/>
        <a:ext cx="5940609" cy="1423588"/>
      </dsp:txXfrm>
    </dsp:sp>
    <dsp:sp modelId="{D49253E4-5559-47D6-8D83-8C19EBD3A070}">
      <dsp:nvSpPr>
        <dsp:cNvPr id="0" name=""/>
        <dsp:cNvSpPr/>
      </dsp:nvSpPr>
      <dsp:spPr>
        <a:xfrm>
          <a:off x="504040" y="1764195"/>
          <a:ext cx="7632879" cy="151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Учитель при планировании времени урока предусматривает возможность гибкого изменения временных рамок для обсуждения, дискуссии и т.д., оговаривая при этом с учащимися план урока;</a:t>
          </a:r>
          <a:endParaRPr lang="ru-RU" sz="2200" b="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48330" y="1808485"/>
        <a:ext cx="5849351" cy="1423588"/>
      </dsp:txXfrm>
    </dsp:sp>
    <dsp:sp modelId="{37487889-3891-4C1E-860B-A844F864FB96}">
      <dsp:nvSpPr>
        <dsp:cNvPr id="0" name=""/>
        <dsp:cNvSpPr/>
      </dsp:nvSpPr>
      <dsp:spPr>
        <a:xfrm>
          <a:off x="1152112" y="3528391"/>
          <a:ext cx="7632879" cy="151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уроке учитель отмечает (наблюдает) индивидуальные предпочтения учащихся в работе с учебным материалом (для составления индивидуальной учебного профиля школьника);</a:t>
          </a:r>
        </a:p>
      </dsp:txBody>
      <dsp:txXfrm>
        <a:off x="1196402" y="3572681"/>
        <a:ext cx="5849351" cy="1423588"/>
      </dsp:txXfrm>
    </dsp:sp>
    <dsp:sp modelId="{7E7E25EB-9292-4762-8A18-CF35B7816D66}">
      <dsp:nvSpPr>
        <dsp:cNvPr id="0" name=""/>
        <dsp:cNvSpPr/>
      </dsp:nvSpPr>
      <dsp:spPr>
        <a:xfrm>
          <a:off x="6361906" y="1146727"/>
          <a:ext cx="982909" cy="98290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583061" y="1146727"/>
        <a:ext cx="540599" cy="739639"/>
      </dsp:txXfrm>
    </dsp:sp>
    <dsp:sp modelId="{3F004B6D-C541-4AF0-88DF-50CB51CCE652}">
      <dsp:nvSpPr>
        <dsp:cNvPr id="0" name=""/>
        <dsp:cNvSpPr/>
      </dsp:nvSpPr>
      <dsp:spPr>
        <a:xfrm>
          <a:off x="7009978" y="2900842"/>
          <a:ext cx="982909" cy="98290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231133" y="2900842"/>
        <a:ext cx="540599" cy="739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85BEE-A449-4072-919C-3103316C49BF}">
      <dsp:nvSpPr>
        <dsp:cNvPr id="0" name=""/>
        <dsp:cNvSpPr/>
      </dsp:nvSpPr>
      <dsp:spPr>
        <a:xfrm>
          <a:off x="-144006" y="0"/>
          <a:ext cx="7085567" cy="1188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Преобладают методы проблемного обучения, ориентированные на активизацию самостоятельности детей;</a:t>
          </a:r>
          <a:endParaRPr lang="ru-RU" sz="2400" b="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-109207" y="34799"/>
        <a:ext cx="5647456" cy="1118534"/>
      </dsp:txXfrm>
    </dsp:sp>
    <dsp:sp modelId="{2DBD3B36-236D-4FC7-90C2-8622B2EA544F}">
      <dsp:nvSpPr>
        <dsp:cNvPr id="0" name=""/>
        <dsp:cNvSpPr/>
      </dsp:nvSpPr>
      <dsp:spPr>
        <a:xfrm>
          <a:off x="425289" y="1404156"/>
          <a:ext cx="7085567" cy="1188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Основной формой взаимодействия на уроке является парная и групповая работа (диалогическое общение, </a:t>
          </a:r>
          <a:r>
            <a:rPr lang="ru-RU" sz="2200" b="0" kern="1200" dirty="0" err="1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полилог</a:t>
          </a:r>
          <a:r>
            <a:rPr lang="ru-RU" sz="2200" b="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);</a:t>
          </a:r>
          <a:endParaRPr lang="ru-RU" sz="2200" b="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60088" y="1438955"/>
        <a:ext cx="5617545" cy="1118534"/>
      </dsp:txXfrm>
    </dsp:sp>
    <dsp:sp modelId="{21AAD297-02F0-4D40-964F-A73B4FDDF7A0}">
      <dsp:nvSpPr>
        <dsp:cNvPr id="0" name=""/>
        <dsp:cNvSpPr/>
      </dsp:nvSpPr>
      <dsp:spPr>
        <a:xfrm>
          <a:off x="986087" y="2808312"/>
          <a:ext cx="7085567" cy="1188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Домашнее задание предполагает возможность выбора способа его выполнения, а также использование творчества ученика, что может послужить оснащением следующего урока; </a:t>
          </a:r>
          <a:endParaRPr lang="ru-RU" sz="2000" b="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020886" y="2843111"/>
        <a:ext cx="5626402" cy="1118534"/>
      </dsp:txXfrm>
    </dsp:sp>
    <dsp:sp modelId="{F2294151-EA0B-431F-93B3-D7C0D0DEDB1F}">
      <dsp:nvSpPr>
        <dsp:cNvPr id="0" name=""/>
        <dsp:cNvSpPr/>
      </dsp:nvSpPr>
      <dsp:spPr>
        <a:xfrm>
          <a:off x="1555382" y="4212468"/>
          <a:ext cx="7085567" cy="1188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Учитель и ученики оценивают не только результат деятельности, но и ее процесс (оригинальность, самобытность, своеобразие); ученик сравнивается сам с собой, а не с другими, преобладает направленность на успех; широко используется самооценка и </a:t>
          </a:r>
          <a:r>
            <a:rPr lang="ru-RU" sz="1700" b="0" kern="1200" dirty="0" err="1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взаимооценка</a:t>
          </a:r>
          <a:r>
            <a:rPr lang="ru-RU" sz="1700" b="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</a:p>
      </dsp:txBody>
      <dsp:txXfrm>
        <a:off x="1590181" y="4247267"/>
        <a:ext cx="5617545" cy="1118534"/>
      </dsp:txXfrm>
    </dsp:sp>
    <dsp:sp modelId="{73B17C49-CDDB-4D69-AF02-53FB2716AD2C}">
      <dsp:nvSpPr>
        <dsp:cNvPr id="0" name=""/>
        <dsp:cNvSpPr/>
      </dsp:nvSpPr>
      <dsp:spPr>
        <a:xfrm>
          <a:off x="6025269" y="910001"/>
          <a:ext cx="772285" cy="77228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199033" y="910001"/>
        <a:ext cx="424757" cy="581144"/>
      </dsp:txXfrm>
    </dsp:sp>
    <dsp:sp modelId="{19BBD854-9365-43D9-B9E9-46D2D84BF1CD}">
      <dsp:nvSpPr>
        <dsp:cNvPr id="0" name=""/>
        <dsp:cNvSpPr/>
      </dsp:nvSpPr>
      <dsp:spPr>
        <a:xfrm>
          <a:off x="6594564" y="2314157"/>
          <a:ext cx="772285" cy="77228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768328" y="2314157"/>
        <a:ext cx="424757" cy="581144"/>
      </dsp:txXfrm>
    </dsp:sp>
    <dsp:sp modelId="{303AD7C2-BED5-4A3F-9527-441684284D7D}">
      <dsp:nvSpPr>
        <dsp:cNvPr id="0" name=""/>
        <dsp:cNvSpPr/>
      </dsp:nvSpPr>
      <dsp:spPr>
        <a:xfrm>
          <a:off x="7155362" y="3718313"/>
          <a:ext cx="772285" cy="77228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329126" y="3718313"/>
        <a:ext cx="424757" cy="581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866EE-FB9D-459C-9454-91D3A0EDD9AC}" type="datetimeFigureOut">
              <a:rPr lang="ru-RU" smtClean="0"/>
              <a:t>22.08.2016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DC30E-3D48-477D-845D-57400A3F2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8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DC30E-3D48-477D-845D-57400A3F2B9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79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H:\&#1050;&#1086;&#1085;&#1092;&#1077;&#1088;&#1077;&#1085;&#1094;&#1080;&#1103;%202016\1.av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/H:\&#1050;&#1086;&#1085;&#1092;&#1077;&#1088;&#1077;&#1085;&#1094;&#1080;&#1103;%202016\2.av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file:///H:\&#1050;&#1086;&#1085;&#1092;&#1077;&#1088;&#1077;&#1085;&#1094;&#1080;&#1103;%202016\3.av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file:///H:\&#1050;&#1086;&#1085;&#1092;&#1077;&#1088;&#1077;&#1085;&#1094;&#1080;&#1103;%202016\4.av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file:///H:\&#1050;&#1086;&#1085;&#1092;&#1077;&#1088;&#1077;&#1085;&#1094;&#1080;&#1103;%202016\5.avi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file:///H:\&#1050;&#1086;&#1085;&#1092;&#1077;&#1088;&#1077;&#1085;&#1094;&#1080;&#1103;%202016\6.avi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 rot="10800000">
            <a:off x="4499992" y="0"/>
            <a:ext cx="4176464" cy="4293096"/>
          </a:xfrm>
          <a:prstGeom prst="round2SameRect">
            <a:avLst>
              <a:gd name="adj1" fmla="val 14350"/>
              <a:gd name="adj2" fmla="val 0"/>
            </a:avLst>
          </a:prstGeom>
          <a:solidFill>
            <a:schemeClr val="accent6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427984" y="0"/>
            <a:ext cx="43204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ea typeface="맑은 고딕" pitchFamily="50" charset="-127"/>
                <a:cs typeface="Arial" pitchFamily="34" charset="0"/>
              </a:rPr>
              <a:t>Проектирование современного урока</a:t>
            </a:r>
            <a:endParaRPr lang="en-US" altLang="ko-KR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anose="02040502050405020303" pitchFamily="18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004048" y="2074540"/>
            <a:ext cx="3168352" cy="144016"/>
            <a:chOff x="899592" y="1359873"/>
            <a:chExt cx="3168352" cy="144016"/>
          </a:xfrm>
        </p:grpSpPr>
        <p:sp>
          <p:nvSpPr>
            <p:cNvPr id="3" name="Rectangle 2"/>
            <p:cNvSpPr/>
            <p:nvPr/>
          </p:nvSpPr>
          <p:spPr>
            <a:xfrm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 rot="2700000"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771800" y="1408806"/>
              <a:ext cx="1296144" cy="46150"/>
              <a:chOff x="2771800" y="1410205"/>
              <a:chExt cx="1296144" cy="4615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flipH="1">
              <a:off x="899592" y="1408806"/>
              <a:ext cx="1296144" cy="46150"/>
              <a:chOff x="2771800" y="1410205"/>
              <a:chExt cx="1296144" cy="4615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/>
        </p:nvSpPr>
        <p:spPr>
          <a:xfrm>
            <a:off x="4499992" y="2248383"/>
            <a:ext cx="41764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Georgia" panose="02040502050405020303" pitchFamily="18" charset="0"/>
              </a:rPr>
              <a:t>Учитель начальных классов </a:t>
            </a:r>
          </a:p>
          <a:p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Georgia" panose="02040502050405020303" pitchFamily="18" charset="0"/>
              </a:rPr>
              <a:t>Средней 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Georgia" panose="02040502050405020303" pitchFamily="18" charset="0"/>
              </a:rPr>
              <a:t>школы №1 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Georgia" panose="02040502050405020303" pitchFamily="18" charset="0"/>
              </a:rPr>
              <a:t>г. Гаврилов-Яма</a:t>
            </a:r>
          </a:p>
          <a:p>
            <a:r>
              <a:rPr lang="ru-RU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Georgia" panose="02040502050405020303" pitchFamily="18" charset="0"/>
              </a:rPr>
              <a:t>Жирякова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Georgia" panose="02040502050405020303" pitchFamily="18" charset="0"/>
              </a:rPr>
              <a:t>Людмила Анатольевна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  <a:t>Ключевые моменты организации 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  <a:t/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</a:b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  <a:t>современного 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  <a:t>урока:</a:t>
            </a:r>
            <a:endParaRPr lang="ru-RU" sz="4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71608813"/>
              </p:ext>
            </p:extLst>
          </p:nvPr>
        </p:nvGraphicFramePr>
        <p:xfrm>
          <a:off x="323528" y="1268760"/>
          <a:ext cx="84969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46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 rot="10800000">
            <a:off x="4499992" y="0"/>
            <a:ext cx="4176464" cy="4293096"/>
          </a:xfrm>
          <a:prstGeom prst="round2SameRect">
            <a:avLst>
              <a:gd name="adj1" fmla="val 14350"/>
              <a:gd name="adj2" fmla="val 0"/>
            </a:avLst>
          </a:prstGeom>
          <a:solidFill>
            <a:schemeClr val="accent6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427984" y="0"/>
            <a:ext cx="43204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ea typeface="맑은 고딕" pitchFamily="50" charset="-127"/>
                <a:cs typeface="Arial" pitchFamily="34" charset="0"/>
              </a:rPr>
              <a:t>Обобщающий урок </a:t>
            </a:r>
            <a:r>
              <a:rPr lang="ru-RU" altLang="ko-K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ea typeface="맑은 고딕" pitchFamily="50" charset="-127"/>
                <a:cs typeface="Arial" pitchFamily="34" charset="0"/>
              </a:rPr>
              <a:t>по теме «Семья и я</a:t>
            </a:r>
            <a:r>
              <a:rPr lang="ru-RU" altLang="ko-K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ea typeface="맑은 고딕" pitchFamily="50" charset="-127"/>
                <a:cs typeface="Arial" pitchFamily="34" charset="0"/>
              </a:rPr>
              <a:t>»</a:t>
            </a:r>
            <a:endParaRPr lang="en-US" altLang="ko-KR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anose="02040502050405020303" pitchFamily="18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4" name="Group 18"/>
          <p:cNvGrpSpPr/>
          <p:nvPr/>
        </p:nvGrpSpPr>
        <p:grpSpPr>
          <a:xfrm>
            <a:off x="5004048" y="2074540"/>
            <a:ext cx="3168352" cy="144016"/>
            <a:chOff x="899592" y="1359873"/>
            <a:chExt cx="3168352" cy="144016"/>
          </a:xfrm>
        </p:grpSpPr>
        <p:sp>
          <p:nvSpPr>
            <p:cNvPr id="5" name="Rectangle 2"/>
            <p:cNvSpPr/>
            <p:nvPr/>
          </p:nvSpPr>
          <p:spPr>
            <a:xfrm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8"/>
            <p:cNvSpPr/>
            <p:nvPr/>
          </p:nvSpPr>
          <p:spPr>
            <a:xfrm rot="2700000"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2771800" y="1408806"/>
              <a:ext cx="1296144" cy="46150"/>
              <a:chOff x="2771800" y="1410205"/>
              <a:chExt cx="1296144" cy="46150"/>
            </a:xfrm>
          </p:grpSpPr>
          <p:cxnSp>
            <p:nvCxnSpPr>
              <p:cNvPr id="11" name="Straight Connector 9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2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5"/>
            <p:cNvGrpSpPr/>
            <p:nvPr/>
          </p:nvGrpSpPr>
          <p:grpSpPr>
            <a:xfrm flipH="1">
              <a:off x="899592" y="1408806"/>
              <a:ext cx="1296144" cy="46150"/>
              <a:chOff x="2771800" y="1410205"/>
              <a:chExt cx="1296144" cy="46150"/>
            </a:xfrm>
          </p:grpSpPr>
          <p:cxnSp>
            <p:nvCxnSpPr>
              <p:cNvPr id="9" name="Straight Connector 16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17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4499992" y="2248383"/>
            <a:ext cx="4248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Georgia" panose="02040502050405020303" pitchFamily="18" charset="0"/>
              </a:rPr>
              <a:t>Литературное чтение</a:t>
            </a:r>
          </a:p>
          <a:p>
            <a:pPr algn="ctr"/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Georgia" panose="02040502050405020303" pitchFamily="18" charset="0"/>
              </a:rPr>
              <a:t>2 «В» класс</a:t>
            </a:r>
          </a:p>
          <a:p>
            <a:pPr algn="ctr"/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Georgia" panose="02040502050405020303" pitchFamily="18" charset="0"/>
              </a:rPr>
              <a:t>«Начальная школа 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Georgia" panose="02040502050405020303" pitchFamily="18" charset="0"/>
              </a:rPr>
              <a:t>XXI 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Georgia" panose="02040502050405020303" pitchFamily="18" charset="0"/>
              </a:rPr>
              <a:t>века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Georgia" panose="02040502050405020303" pitchFamily="18" charset="0"/>
              </a:rPr>
              <a:t>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  <a:t>Учебная </a:t>
            </a:r>
            <a:r>
              <a:rPr lang="ru-RU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  <a:t>задача</a:t>
            </a:r>
            <a:endParaRPr lang="ru-RU" sz="7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60648"/>
          </a:xfrm>
        </p:spPr>
        <p:txBody>
          <a:bodyPr/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цель, которую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222364" y="1916832"/>
            <a:ext cx="4430156" cy="1219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Зачем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повторяю тему «Семья и я»?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4222364" y="3292358"/>
            <a:ext cx="4430156" cy="170260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Чему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я научился на уроке и что еще мне следует сделать?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001138" y="5157192"/>
            <a:ext cx="4872608" cy="136815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Зачем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я повторяю дома пройденное на уроке?</a:t>
            </a:r>
          </a:p>
        </p:txBody>
      </p:sp>
      <p:pic>
        <p:nvPicPr>
          <p:cNvPr id="3075" name="Picture 3" descr="C:\Users\Мария\Downloads\illustrated-school-student\34439-NZK4M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7" t="50000" r="2998" b="13160"/>
          <a:stretch/>
        </p:blipFill>
        <p:spPr bwMode="auto">
          <a:xfrm>
            <a:off x="524970" y="2271901"/>
            <a:ext cx="3168870" cy="374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3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Образовательные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76065"/>
          </a:xfrm>
        </p:spPr>
        <p:txBody>
          <a:bodyPr/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332908"/>
            <a:ext cx="3744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spcBef>
                <a:spcPct val="20000"/>
              </a:spcBef>
            </a:pP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 жанр, </a:t>
            </a:r>
            <a:r>
              <a:rPr lang="ru-RU" sz="3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фамилию автора</a:t>
            </a: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</a:t>
            </a: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произведения, главных героев произведения.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1.bp.blogspot.com/-2mT_w3RDLM0/Vq2-ZsIDrpI/AAAAAAAAAA4/t1zpmIzi2o8/s1600/32818-NYQXW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4441676" y="1988840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1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Образовательные результаты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604663"/>
          </a:xfrm>
        </p:spPr>
        <p:txBody>
          <a:bodyPr/>
          <a:lstStyle/>
          <a:p>
            <a:pPr algn="ctr"/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1520" y="1772816"/>
            <a:ext cx="8640960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формулирует цель деятельности с помощью</a:t>
            </a:r>
            <a:r>
              <a:rPr kumimoji="0" lang="ru-RU" sz="2600" b="0" i="1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символов и составляет план работы над кластером;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классифицирует произведения по предложенным признакам;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анализирует прочитанное произведение с целью выявления главных героев;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 себя и своих одноклассников по заданным критериям;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высказывает собственные суждения и обосновывает их;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группе, выполняя порученную роль.</a:t>
            </a:r>
            <a:endParaRPr kumimoji="0" lang="ru-RU" sz="26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86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Образовательные результаты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0648"/>
          </a:xfrm>
        </p:spPr>
        <p:txBody>
          <a:bodyPr/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Личностные: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7091" y="2732213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spcBef>
                <a:spcPct val="20000"/>
              </a:spcBef>
            </a:pP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 желание участвовать в конструировании урока по теме «Семья и я». 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1.bp.blogspot.com/-2mT_w3RDLM0/Vq2-ZsIDrpI/AAAAAAAAAA4/t1zpmIzi2o8/s1600/32818-NYQXW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8" t="52432" r="7162" b="4657"/>
          <a:stretch/>
        </p:blipFill>
        <p:spPr bwMode="auto">
          <a:xfrm>
            <a:off x="5364088" y="2239670"/>
            <a:ext cx="3286895" cy="384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5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Цель </a:t>
            </a:r>
          </a:p>
        </p:txBody>
      </p:sp>
      <p:pic>
        <p:nvPicPr>
          <p:cNvPr id="1026" name="Picture 2" descr="childs story book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1" b="10989"/>
          <a:stretch/>
        </p:blipFill>
        <p:spPr bwMode="auto">
          <a:xfrm>
            <a:off x="2069815" y="2813741"/>
            <a:ext cx="5004370" cy="387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105431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latinLnBrk="0">
              <a:spcBef>
                <a:spcPct val="20000"/>
              </a:spcBef>
            </a:pP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знания учащихся 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</a:t>
            </a: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 «Семья и я» через совместную деятельность по составлению 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кластера</a:t>
            </a:r>
            <a:endParaRPr lang="ru-RU" sz="36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89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6778"/>
            <a:ext cx="9361040" cy="1069514"/>
          </a:xfrm>
        </p:spPr>
        <p:txBody>
          <a:bodyPr/>
          <a:lstStyle/>
          <a:p>
            <a:pPr algn="ctr"/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Главная идея 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реализации содержания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400" y="1484784"/>
            <a:ext cx="7715200" cy="1152127"/>
          </a:xfrm>
        </p:spPr>
        <p:txBody>
          <a:bodyPr/>
          <a:lstStyle/>
          <a:p>
            <a:pPr lvl="0" algn="ctr" latinLnBrk="0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 на увлечении детей игрой 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конструктор «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getbg.net/upload/full/www.GetBg.net_Creative_Wallpaper_Placer_parts_Lego_099359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60672"/>
            <a:ext cx="5904656" cy="332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2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Организация учебной деятельности на уроке</a:t>
            </a:r>
          </a:p>
        </p:txBody>
      </p:sp>
      <p:graphicFrame>
        <p:nvGraphicFramePr>
          <p:cNvPr id="5" name="Group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522502"/>
              </p:ext>
            </p:extLst>
          </p:nvPr>
        </p:nvGraphicFramePr>
        <p:xfrm>
          <a:off x="395536" y="1556792"/>
          <a:ext cx="8424936" cy="1830465"/>
        </p:xfrm>
        <a:graphic>
          <a:graphicData uri="http://schemas.openxmlformats.org/drawingml/2006/table">
            <a:tbl>
              <a:tblPr/>
              <a:tblGrid>
                <a:gridCol w="2592288"/>
                <a:gridCol w="5832648"/>
              </a:tblGrid>
              <a:tr h="471057"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b="1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b="1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Использованные методы и приемы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897095"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b="1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потребности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b="1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55600" indent="-35560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2600" b="0" kern="120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Беседа о любимых играх в перемену.</a:t>
                      </a:r>
                    </a:p>
                    <a:p>
                      <a:pPr marL="355600" indent="-3556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600" b="0" kern="120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Ситуативный разговор </a:t>
                      </a:r>
                      <a:r>
                        <a:rPr lang="ru-RU" sz="2600" b="0" kern="1200" baseline="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</a:t>
                      </a:r>
                      <a:r>
                        <a:rPr lang="ru-RU" sz="2600" b="0" kern="120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2600" b="0" kern="1200" baseline="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b="0" kern="120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конструировании урока</a:t>
                      </a:r>
                      <a:r>
                        <a:rPr lang="ru-RU" sz="2600" b="0" kern="1200" dirty="0" smtClean="0">
                          <a:solidFill>
                            <a:srgbClr val="FDEDDA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2600" b="0" dirty="0">
                        <a:solidFill>
                          <a:srgbClr val="FDEDD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DE7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C:\Users\Мария\Downloads\childrens-and-teachers-in-scrapbook-style\605187 - 150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97" b="40132" l="58188" r="93761">
                        <a14:foregroundMark x1="68506" y1="21056" x2="68506" y2="21056"/>
                        <a14:foregroundMark x1="69226" y1="17696" x2="69226" y2="17696"/>
                        <a14:foregroundMark x1="64487" y1="15957" x2="64487" y2="15957"/>
                        <a14:foregroundMark x1="65747" y1="16197" x2="65747" y2="16197"/>
                        <a14:foregroundMark x1="71206" y1="27534" x2="71206" y2="27534"/>
                        <a14:foregroundMark x1="63167" y1="26695" x2="63167" y2="26695"/>
                        <a14:foregroundMark x1="67127" y1="15177" x2="67127" y2="15177"/>
                        <a14:foregroundMark x1="63047" y1="25675" x2="63047" y2="25675"/>
                        <a14:foregroundMark x1="63647" y1="37972" x2="63647" y2="37972"/>
                        <a14:foregroundMark x1="84643" y1="23755" x2="84643" y2="23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85" t="12487" r="6493" b="59712"/>
          <a:stretch/>
        </p:blipFill>
        <p:spPr bwMode="auto">
          <a:xfrm>
            <a:off x="2699792" y="3717032"/>
            <a:ext cx="3589363" cy="282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>
            <a:hlinkClick r:id="rId4" action="ppaction://hlinkfile"/>
          </p:cNvPr>
          <p:cNvSpPr/>
          <p:nvPr/>
        </p:nvSpPr>
        <p:spPr>
          <a:xfrm>
            <a:off x="7452320" y="5589240"/>
            <a:ext cx="1584176" cy="12687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87824" y="2060848"/>
            <a:ext cx="58326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-355600" algn="just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о любимых играх в перемену.</a:t>
            </a:r>
          </a:p>
          <a:p>
            <a:pPr marL="355600" lvl="0" indent="-3556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Ситуативный разговор                         о конструировании урока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9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Организация учебной деятельности на уроке</a:t>
            </a:r>
          </a:p>
        </p:txBody>
      </p:sp>
      <p:graphicFrame>
        <p:nvGraphicFramePr>
          <p:cNvPr id="6" name="Group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094532"/>
              </p:ext>
            </p:extLst>
          </p:nvPr>
        </p:nvGraphicFramePr>
        <p:xfrm>
          <a:off x="395536" y="1556792"/>
          <a:ext cx="8424936" cy="4477653"/>
        </p:xfrm>
        <a:graphic>
          <a:graphicData uri="http://schemas.openxmlformats.org/drawingml/2006/table">
            <a:tbl>
              <a:tblPr/>
              <a:tblGrid>
                <a:gridCol w="2592288"/>
                <a:gridCol w="5832648"/>
              </a:tblGrid>
              <a:tr h="471057"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b="1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b="1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Использованные методы и приемы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8970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 желаемого результата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55600" indent="-355600">
                        <a:buFont typeface="Wingdings" panose="05000000000000000000" pitchFamily="2" charset="2"/>
                        <a:buChar char="ü"/>
                      </a:pPr>
                      <a:r>
                        <a:rPr lang="ru-RU" sz="2600" b="0" kern="120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Диалог о том, как дети представляют результат своего труда,</a:t>
                      </a:r>
                      <a:r>
                        <a:rPr lang="ru-RU" sz="2600" b="0" kern="1200" baseline="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результат       конструирования урока.</a:t>
                      </a:r>
                      <a:endParaRPr lang="ru-RU" sz="2600" b="0" kern="1200" dirty="0" smtClean="0">
                        <a:solidFill>
                          <a:srgbClr val="FDEDE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55600" indent="-355600">
                        <a:buFont typeface="Wingdings" panose="05000000000000000000" pitchFamily="2" charset="2"/>
                        <a:buChar char="ü"/>
                      </a:pPr>
                      <a:r>
                        <a:rPr lang="ru-RU" sz="2600" b="0" kern="120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Обращение к личному опыту</a:t>
                      </a:r>
                      <a:r>
                        <a:rPr lang="ru-RU" sz="2600" b="0" kern="1200" baseline="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(Что вы уже смогли собрать из конструктора «</a:t>
                      </a:r>
                      <a:r>
                        <a:rPr lang="ru-RU" sz="2600" b="0" kern="1200" baseline="0" dirty="0" err="1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Лего</a:t>
                      </a:r>
                      <a:r>
                        <a:rPr lang="ru-RU" sz="2600" b="0" kern="1200" baseline="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в игре).</a:t>
                      </a:r>
                      <a:endParaRPr lang="ru-RU" sz="2600" b="0" dirty="0">
                        <a:solidFill>
                          <a:srgbClr val="FDEDE7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DE7"/>
                    </a:solidFill>
                  </a:tcPr>
                </a:tc>
              </a:tr>
              <a:tr h="8970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55600" indent="-355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600" b="0" kern="120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Вопрос на обсуждение «Желают ли  учащиеся принять участие </a:t>
                      </a:r>
                      <a:r>
                        <a:rPr lang="ru-RU" sz="2600" b="0" kern="1200" baseline="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ru-RU" sz="2600" b="0" kern="120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конструировании урока».</a:t>
                      </a:r>
                      <a:endParaRPr lang="ru-RU" sz="2600" b="0" dirty="0">
                        <a:solidFill>
                          <a:srgbClr val="FDEDE7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DE7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>
            <a:hlinkClick r:id="rId2" action="ppaction://hlinkfile"/>
          </p:cNvPr>
          <p:cNvSpPr/>
          <p:nvPr/>
        </p:nvSpPr>
        <p:spPr>
          <a:xfrm>
            <a:off x="7452320" y="5805264"/>
            <a:ext cx="1691680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987824" y="2060848"/>
            <a:ext cx="58326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-355600"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о том, как дети представляют результат своего труда, результат       конструирования урока.</a:t>
            </a:r>
          </a:p>
          <a:p>
            <a:pPr marL="355600" lvl="0" indent="-355600"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личному опыту (Что вы уже смогли собрать из конструктора «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игре).</a:t>
            </a:r>
            <a:endParaRPr lang="ru-RU" sz="2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4553838"/>
            <a:ext cx="5832648" cy="14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-3556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обсуждение «Желают ли  учащиеся принять участие                 в конструировании урока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069514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0" y="4149080"/>
            <a:ext cx="9144000" cy="187220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«Великая цель образования – это не знания, а действия»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Гербер Спенсер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12776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altLang="ru-RU" sz="3600" i="1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Скажи мне, и я забуду, </a:t>
            </a:r>
          </a:p>
          <a:p>
            <a:pPr marL="355600"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altLang="ru-RU" sz="3600" i="1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мне, и я запомню,</a:t>
            </a:r>
          </a:p>
          <a:p>
            <a:pPr marL="355600"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altLang="ru-RU" sz="3600" i="1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Дай мне действовать самому, и я научусь.</a:t>
            </a:r>
          </a:p>
          <a:p>
            <a:pPr marR="0" lvl="0" algn="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altLang="ru-RU" sz="280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(китайская мудрость)</a:t>
            </a:r>
            <a:endParaRPr kumimoji="0" lang="ru-RU" sz="2000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Организация учебной деятельности на уроке</a:t>
            </a:r>
          </a:p>
        </p:txBody>
      </p:sp>
      <p:graphicFrame>
        <p:nvGraphicFramePr>
          <p:cNvPr id="6" name="Group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709219"/>
              </p:ext>
            </p:extLst>
          </p:nvPr>
        </p:nvGraphicFramePr>
        <p:xfrm>
          <a:off x="395536" y="1556792"/>
          <a:ext cx="8424936" cy="1830483"/>
        </p:xfrm>
        <a:graphic>
          <a:graphicData uri="http://schemas.openxmlformats.org/drawingml/2006/table">
            <a:tbl>
              <a:tblPr/>
              <a:tblGrid>
                <a:gridCol w="2592288"/>
                <a:gridCol w="5832648"/>
              </a:tblGrid>
              <a:tr h="471057"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b="1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b="1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Использованные методы и приемы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8970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Целеполагание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55600" indent="-355600">
                        <a:buFont typeface="Wingdings" panose="05000000000000000000" pitchFamily="2" charset="2"/>
                        <a:buChar char="ü"/>
                      </a:pPr>
                      <a:r>
                        <a:rPr lang="ru-RU" sz="2600" b="0" kern="120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Диалог о цели деятельности.</a:t>
                      </a:r>
                    </a:p>
                    <a:p>
                      <a:pPr marL="355600" indent="-355600">
                        <a:buFont typeface="Wingdings" panose="05000000000000000000" pitchFamily="2" charset="2"/>
                        <a:buChar char="ü"/>
                      </a:pPr>
                      <a:r>
                        <a:rPr lang="ru-RU" sz="2600" b="0" kern="120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Фиксирование цели с помощью        моделей.</a:t>
                      </a:r>
                      <a:endParaRPr lang="ru-RU" sz="2600" b="0" dirty="0" smtClean="0">
                        <a:solidFill>
                          <a:srgbClr val="FDEDE7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DE7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>
            <a:hlinkClick r:id="rId2" action="ppaction://hlinkfile"/>
          </p:cNvPr>
          <p:cNvSpPr/>
          <p:nvPr/>
        </p:nvSpPr>
        <p:spPr>
          <a:xfrm>
            <a:off x="7308304" y="5877272"/>
            <a:ext cx="1835696" cy="98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987824" y="2060848"/>
            <a:ext cx="58326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-3556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о цели деятельности.</a:t>
            </a:r>
          </a:p>
          <a:p>
            <a:pPr marL="355600" lvl="0" indent="-3556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Фиксирование цели с помощью        моделей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ария\Downloads\Teacher-and-students\32923-NZCB2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" b="16060"/>
          <a:stretch/>
        </p:blipFill>
        <p:spPr bwMode="auto">
          <a:xfrm>
            <a:off x="2735796" y="3576714"/>
            <a:ext cx="3672408" cy="299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я\Downloads\Hand-drawn-family\16794-NQSIOD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60236"/>
            <a:ext cx="100811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51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Организация учебной деятельности на уроке</a:t>
            </a:r>
          </a:p>
        </p:txBody>
      </p:sp>
      <p:graphicFrame>
        <p:nvGraphicFramePr>
          <p:cNvPr id="6" name="Group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078896"/>
              </p:ext>
            </p:extLst>
          </p:nvPr>
        </p:nvGraphicFramePr>
        <p:xfrm>
          <a:off x="395536" y="1556792"/>
          <a:ext cx="8424936" cy="1830465"/>
        </p:xfrm>
        <a:graphic>
          <a:graphicData uri="http://schemas.openxmlformats.org/drawingml/2006/table">
            <a:tbl>
              <a:tblPr/>
              <a:tblGrid>
                <a:gridCol w="2592288"/>
                <a:gridCol w="5832648"/>
              </a:tblGrid>
              <a:tr h="471057"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b="1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b="1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Использованные методы и приемы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8970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55600" indent="-355600">
                        <a:buFont typeface="Wingdings" panose="05000000000000000000" pitchFamily="2" charset="2"/>
                        <a:buChar char="ü"/>
                      </a:pPr>
                      <a:r>
                        <a:rPr lang="ru-RU" sz="2600" b="0" kern="120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Мозговой штурм.</a:t>
                      </a:r>
                    </a:p>
                    <a:p>
                      <a:pPr marL="355600" indent="-355600">
                        <a:buFont typeface="Wingdings" panose="05000000000000000000" pitchFamily="2" charset="2"/>
                        <a:buChar char="ü"/>
                      </a:pPr>
                      <a:r>
                        <a:rPr lang="ru-RU" sz="2600" b="0" kern="120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Совместное обсуждение плана и       вербальное фиксирование.</a:t>
                      </a:r>
                      <a:endParaRPr lang="ru-RU" sz="2600" b="0" dirty="0" smtClean="0">
                        <a:solidFill>
                          <a:srgbClr val="FDEDE7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DE7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>
            <a:hlinkClick r:id="rId2" action="ppaction://hlinkfile"/>
          </p:cNvPr>
          <p:cNvSpPr/>
          <p:nvPr/>
        </p:nvSpPr>
        <p:spPr>
          <a:xfrm>
            <a:off x="7452320" y="5877272"/>
            <a:ext cx="1691680" cy="98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987824" y="2060848"/>
            <a:ext cx="58326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-3556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штурм.</a:t>
            </a:r>
          </a:p>
          <a:p>
            <a:pPr marL="355600" lvl="0" indent="-3556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обсуждение плана и       вербальное фиксирование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Мария\Downloads\Hand-drawn-student-characters\29482-NXN6N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23206" r="1" b="13247"/>
          <a:stretch/>
        </p:blipFill>
        <p:spPr bwMode="auto">
          <a:xfrm>
            <a:off x="2231740" y="3584208"/>
            <a:ext cx="4680520" cy="304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5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Организация учебной деятельности на уроке</a:t>
            </a:r>
          </a:p>
        </p:txBody>
      </p:sp>
      <p:sp>
        <p:nvSpPr>
          <p:cNvPr id="3" name="Прямоугольник 2">
            <a:hlinkClick r:id="rId2" action="ppaction://hlinkfile"/>
          </p:cNvPr>
          <p:cNvSpPr/>
          <p:nvPr/>
        </p:nvSpPr>
        <p:spPr>
          <a:xfrm>
            <a:off x="7308304" y="5805264"/>
            <a:ext cx="1835696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Group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462919"/>
              </p:ext>
            </p:extLst>
          </p:nvPr>
        </p:nvGraphicFramePr>
        <p:xfrm>
          <a:off x="395536" y="1556792"/>
          <a:ext cx="8424936" cy="1909691"/>
        </p:xfrm>
        <a:graphic>
          <a:graphicData uri="http://schemas.openxmlformats.org/drawingml/2006/table">
            <a:tbl>
              <a:tblPr/>
              <a:tblGrid>
                <a:gridCol w="2592288"/>
                <a:gridCol w="5832648"/>
              </a:tblGrid>
              <a:tr h="471057"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b="1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b="1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Использованные методы и приемы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8970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действий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55600" indent="-355600">
                        <a:buFont typeface="Wingdings" panose="05000000000000000000" pitchFamily="2" charset="2"/>
                        <a:buChar char="ü"/>
                        <a:tabLst>
                          <a:tab pos="355600" algn="l"/>
                        </a:tabLst>
                      </a:pPr>
                      <a:r>
                        <a:rPr lang="ru-RU" sz="2600" b="0" kern="120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в группах сменного</a:t>
                      </a:r>
                      <a:r>
                        <a:rPr lang="ru-RU" sz="2600" b="0" kern="1200" baseline="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b="0" kern="120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состава.</a:t>
                      </a:r>
                    </a:p>
                    <a:p>
                      <a:pPr marL="355600" indent="-355600">
                        <a:buFont typeface="Wingdings" panose="05000000000000000000" pitchFamily="2" charset="2"/>
                        <a:buChar char="ü"/>
                        <a:tabLst>
                          <a:tab pos="355600" algn="l"/>
                        </a:tabLst>
                      </a:pPr>
                      <a:r>
                        <a:rPr lang="ru-RU" sz="2600" b="0" kern="120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помощи по запросу.</a:t>
                      </a:r>
                    </a:p>
                    <a:p>
                      <a:pPr marL="355600" indent="-355600">
                        <a:buFont typeface="Wingdings" panose="05000000000000000000" pitchFamily="2" charset="2"/>
                        <a:buChar char="ü"/>
                        <a:tabLst>
                          <a:tab pos="355600" algn="l"/>
                        </a:tabLst>
                      </a:pPr>
                      <a:r>
                        <a:rPr lang="ru-RU" sz="2600" b="0" kern="120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ситуации успеха.</a:t>
                      </a:r>
                      <a:endParaRPr kumimoji="0" lang="ru-RU" alt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EDE7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DE7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87824" y="2060848"/>
            <a:ext cx="58326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-355600"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 сменного состава.</a:t>
            </a:r>
          </a:p>
          <a:p>
            <a:pPr marL="355600" lvl="0" indent="-355600"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по запросу.</a:t>
            </a:r>
          </a:p>
          <a:p>
            <a:pPr marL="355600" lvl="0" indent="-355600"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ситуации успеха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appy kids playing together Premium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8" b="10648"/>
          <a:stretch/>
        </p:blipFill>
        <p:spPr bwMode="auto">
          <a:xfrm>
            <a:off x="2231740" y="3565452"/>
            <a:ext cx="4680520" cy="31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67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Организация учебной деятельности на уроке</a:t>
            </a:r>
          </a:p>
        </p:txBody>
      </p:sp>
      <p:graphicFrame>
        <p:nvGraphicFramePr>
          <p:cNvPr id="6" name="Group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959100"/>
              </p:ext>
            </p:extLst>
          </p:nvPr>
        </p:nvGraphicFramePr>
        <p:xfrm>
          <a:off x="395536" y="1556792"/>
          <a:ext cx="8424936" cy="1842657"/>
        </p:xfrm>
        <a:graphic>
          <a:graphicData uri="http://schemas.openxmlformats.org/drawingml/2006/table">
            <a:tbl>
              <a:tblPr/>
              <a:tblGrid>
                <a:gridCol w="2592288"/>
                <a:gridCol w="5832648"/>
              </a:tblGrid>
              <a:tr h="471057"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b="1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spcBef>
                          <a:spcPct val="20000"/>
                        </a:spcBef>
                        <a:defRPr sz="2800" b="1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1" hangingPunct="1">
                        <a:spcBef>
                          <a:spcPct val="20000"/>
                        </a:spcBef>
                        <a:defRPr sz="24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1" hangingPunct="1">
                        <a:spcBef>
                          <a:spcPct val="20000"/>
                        </a:spcBef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1" fontAlgn="base" latin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Использованные методы и приемы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8970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полученного результата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C191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55600" indent="-3556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600" b="0" kern="120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Беседа о результатах деятельности.</a:t>
                      </a:r>
                    </a:p>
                    <a:p>
                      <a:pPr marL="355600" indent="-3556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600" b="0" kern="1200" dirty="0" smtClean="0">
                          <a:solidFill>
                            <a:srgbClr val="FDEDE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Беседа о личной значимости              продукта.</a:t>
                      </a:r>
                      <a:endParaRPr lang="ru-RU" sz="2600" b="0" dirty="0">
                        <a:solidFill>
                          <a:srgbClr val="FDEDE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DE7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>
            <a:hlinkClick r:id="rId2" action="ppaction://hlinkfile"/>
          </p:cNvPr>
          <p:cNvSpPr/>
          <p:nvPr/>
        </p:nvSpPr>
        <p:spPr>
          <a:xfrm>
            <a:off x="7380312" y="5877272"/>
            <a:ext cx="1763688" cy="98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987824" y="2060848"/>
            <a:ext cx="58326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-3556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о результатах деятельности.</a:t>
            </a:r>
          </a:p>
          <a:p>
            <a:pPr marL="355600" lvl="0" indent="-3556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о личной значимости              продукта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Nice children in the classroom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9" b="52463"/>
          <a:stretch/>
        </p:blipFill>
        <p:spPr bwMode="auto">
          <a:xfrm>
            <a:off x="1590675" y="3861048"/>
            <a:ext cx="5962650" cy="234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3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6778"/>
            <a:ext cx="9361040" cy="1069514"/>
          </a:xfrm>
        </p:spPr>
        <p:txBody>
          <a:bodyPr/>
          <a:lstStyle/>
          <a:p>
            <a:pPr algn="ctr"/>
            <a:r>
              <a:rPr lang="ru-RU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Учитель на современном уроке: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467544" y="1196752"/>
            <a:ext cx="8208912" cy="5256584"/>
            <a:chOff x="395536" y="1196752"/>
            <a:chExt cx="8208912" cy="5256584"/>
          </a:xfrm>
        </p:grpSpPr>
        <p:sp>
          <p:nvSpPr>
            <p:cNvPr id="25" name="Прямая соединительная линия 24"/>
            <p:cNvSpPr/>
            <p:nvPr/>
          </p:nvSpPr>
          <p:spPr>
            <a:xfrm>
              <a:off x="395536" y="1196752"/>
              <a:ext cx="8208912" cy="0"/>
            </a:xfrm>
            <a:prstGeom prst="lin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 25"/>
            <p:cNvSpPr/>
            <p:nvPr/>
          </p:nvSpPr>
          <p:spPr>
            <a:xfrm>
              <a:off x="395536" y="1196752"/>
              <a:ext cx="1008112" cy="1314146"/>
            </a:xfrm>
            <a:custGeom>
              <a:avLst/>
              <a:gdLst>
                <a:gd name="connsiteX0" fmla="*/ 0 w 1641782"/>
                <a:gd name="connsiteY0" fmla="*/ 219029 h 1314146"/>
                <a:gd name="connsiteX1" fmla="*/ 219029 w 1641782"/>
                <a:gd name="connsiteY1" fmla="*/ 0 h 1314146"/>
                <a:gd name="connsiteX2" fmla="*/ 1422753 w 1641782"/>
                <a:gd name="connsiteY2" fmla="*/ 0 h 1314146"/>
                <a:gd name="connsiteX3" fmla="*/ 1641782 w 1641782"/>
                <a:gd name="connsiteY3" fmla="*/ 219029 h 1314146"/>
                <a:gd name="connsiteX4" fmla="*/ 1641782 w 1641782"/>
                <a:gd name="connsiteY4" fmla="*/ 1095117 h 1314146"/>
                <a:gd name="connsiteX5" fmla="*/ 1422753 w 1641782"/>
                <a:gd name="connsiteY5" fmla="*/ 1314146 h 1314146"/>
                <a:gd name="connsiteX6" fmla="*/ 219029 w 1641782"/>
                <a:gd name="connsiteY6" fmla="*/ 1314146 h 1314146"/>
                <a:gd name="connsiteX7" fmla="*/ 0 w 1641782"/>
                <a:gd name="connsiteY7" fmla="*/ 1095117 h 1314146"/>
                <a:gd name="connsiteX8" fmla="*/ 0 w 1641782"/>
                <a:gd name="connsiteY8" fmla="*/ 219029 h 131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1782" h="1314146">
                  <a:moveTo>
                    <a:pt x="0" y="219029"/>
                  </a:moveTo>
                  <a:cubicBezTo>
                    <a:pt x="0" y="98063"/>
                    <a:pt x="98063" y="0"/>
                    <a:pt x="219029" y="0"/>
                  </a:cubicBezTo>
                  <a:lnTo>
                    <a:pt x="1422753" y="0"/>
                  </a:lnTo>
                  <a:cubicBezTo>
                    <a:pt x="1543719" y="0"/>
                    <a:pt x="1641782" y="98063"/>
                    <a:pt x="1641782" y="219029"/>
                  </a:cubicBezTo>
                  <a:lnTo>
                    <a:pt x="1641782" y="1095117"/>
                  </a:lnTo>
                  <a:cubicBezTo>
                    <a:pt x="1641782" y="1216083"/>
                    <a:pt x="1543719" y="1314146"/>
                    <a:pt x="1422753" y="1314146"/>
                  </a:cubicBezTo>
                  <a:lnTo>
                    <a:pt x="219029" y="1314146"/>
                  </a:lnTo>
                  <a:cubicBezTo>
                    <a:pt x="98063" y="1314146"/>
                    <a:pt x="0" y="1216083"/>
                    <a:pt x="0" y="1095117"/>
                  </a:cubicBezTo>
                  <a:lnTo>
                    <a:pt x="0" y="219029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shade val="51000"/>
                    <a:satMod val="130000"/>
                  </a:sysClr>
                </a:gs>
                <a:gs pos="80000">
                  <a:sysClr val="window" lastClr="FFFFFF">
                    <a:hueOff val="0"/>
                    <a:satOff val="0"/>
                    <a:lumOff val="0"/>
                    <a:alphaOff val="0"/>
                    <a:shade val="93000"/>
                    <a:satMod val="130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1321" tIns="281321" rIns="281321" bIns="281321" numCol="1" spcCol="1270" anchor="t" anchorCtr="0">
              <a:noAutofit/>
            </a:bodyPr>
            <a:lstStyle/>
            <a:p>
              <a:pPr lvl="0" algn="l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7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lang="ru-RU" sz="57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1403648" y="1256427"/>
              <a:ext cx="7200799" cy="1193511"/>
            </a:xfrm>
            <a:custGeom>
              <a:avLst/>
              <a:gdLst>
                <a:gd name="connsiteX0" fmla="*/ 198922 w 6443995"/>
                <a:gd name="connsiteY0" fmla="*/ 0 h 1193511"/>
                <a:gd name="connsiteX1" fmla="*/ 6245073 w 6443995"/>
                <a:gd name="connsiteY1" fmla="*/ 0 h 1193511"/>
                <a:gd name="connsiteX2" fmla="*/ 6443995 w 6443995"/>
                <a:gd name="connsiteY2" fmla="*/ 198922 h 1193511"/>
                <a:gd name="connsiteX3" fmla="*/ 6443995 w 6443995"/>
                <a:gd name="connsiteY3" fmla="*/ 1193511 h 1193511"/>
                <a:gd name="connsiteX4" fmla="*/ 6443995 w 6443995"/>
                <a:gd name="connsiteY4" fmla="*/ 1193511 h 1193511"/>
                <a:gd name="connsiteX5" fmla="*/ 0 w 6443995"/>
                <a:gd name="connsiteY5" fmla="*/ 1193511 h 1193511"/>
                <a:gd name="connsiteX6" fmla="*/ 0 w 6443995"/>
                <a:gd name="connsiteY6" fmla="*/ 1193511 h 1193511"/>
                <a:gd name="connsiteX7" fmla="*/ 0 w 6443995"/>
                <a:gd name="connsiteY7" fmla="*/ 198922 h 1193511"/>
                <a:gd name="connsiteX8" fmla="*/ 198922 w 6443995"/>
                <a:gd name="connsiteY8" fmla="*/ 0 h 119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43995" h="1193511">
                  <a:moveTo>
                    <a:pt x="198922" y="0"/>
                  </a:moveTo>
                  <a:lnTo>
                    <a:pt x="6245073" y="0"/>
                  </a:lnTo>
                  <a:cubicBezTo>
                    <a:pt x="6354935" y="0"/>
                    <a:pt x="6443995" y="89060"/>
                    <a:pt x="6443995" y="198922"/>
                  </a:cubicBezTo>
                  <a:lnTo>
                    <a:pt x="6443995" y="1193511"/>
                  </a:lnTo>
                  <a:lnTo>
                    <a:pt x="6443995" y="1193511"/>
                  </a:lnTo>
                  <a:lnTo>
                    <a:pt x="0" y="1193511"/>
                  </a:lnTo>
                  <a:lnTo>
                    <a:pt x="0" y="1193511"/>
                  </a:lnTo>
                  <a:lnTo>
                    <a:pt x="0" y="198922"/>
                  </a:lnTo>
                  <a:cubicBezTo>
                    <a:pt x="0" y="89060"/>
                    <a:pt x="89060" y="0"/>
                    <a:pt x="19892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34462" tIns="134462" rIns="134462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Владеет технологией диалога, обучает           учащихся ставить и адресовать вопросы;</a:t>
              </a:r>
              <a:endParaRPr lang="ru-RU" sz="28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8" name="Прямая соединительная линия 27"/>
            <p:cNvSpPr/>
            <p:nvPr/>
          </p:nvSpPr>
          <p:spPr>
            <a:xfrm>
              <a:off x="2037318" y="2449939"/>
              <a:ext cx="6567129" cy="0"/>
            </a:xfrm>
            <a:prstGeom prst="line">
              <a:avLst/>
            </a:prstGeom>
            <a:sp3d z="127000" prstMaterial="matte"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ая соединительная линия 28"/>
            <p:cNvSpPr/>
            <p:nvPr/>
          </p:nvSpPr>
          <p:spPr>
            <a:xfrm>
              <a:off x="395536" y="2510898"/>
              <a:ext cx="8208912" cy="0"/>
            </a:xfrm>
            <a:prstGeom prst="lin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олилиния 29"/>
            <p:cNvSpPr/>
            <p:nvPr/>
          </p:nvSpPr>
          <p:spPr>
            <a:xfrm>
              <a:off x="395536" y="2510898"/>
              <a:ext cx="1008112" cy="1314146"/>
            </a:xfrm>
            <a:custGeom>
              <a:avLst/>
              <a:gdLst>
                <a:gd name="connsiteX0" fmla="*/ 0 w 1641782"/>
                <a:gd name="connsiteY0" fmla="*/ 219029 h 1314146"/>
                <a:gd name="connsiteX1" fmla="*/ 219029 w 1641782"/>
                <a:gd name="connsiteY1" fmla="*/ 0 h 1314146"/>
                <a:gd name="connsiteX2" fmla="*/ 1422753 w 1641782"/>
                <a:gd name="connsiteY2" fmla="*/ 0 h 1314146"/>
                <a:gd name="connsiteX3" fmla="*/ 1641782 w 1641782"/>
                <a:gd name="connsiteY3" fmla="*/ 219029 h 1314146"/>
                <a:gd name="connsiteX4" fmla="*/ 1641782 w 1641782"/>
                <a:gd name="connsiteY4" fmla="*/ 1095117 h 1314146"/>
                <a:gd name="connsiteX5" fmla="*/ 1422753 w 1641782"/>
                <a:gd name="connsiteY5" fmla="*/ 1314146 h 1314146"/>
                <a:gd name="connsiteX6" fmla="*/ 219029 w 1641782"/>
                <a:gd name="connsiteY6" fmla="*/ 1314146 h 1314146"/>
                <a:gd name="connsiteX7" fmla="*/ 0 w 1641782"/>
                <a:gd name="connsiteY7" fmla="*/ 1095117 h 1314146"/>
                <a:gd name="connsiteX8" fmla="*/ 0 w 1641782"/>
                <a:gd name="connsiteY8" fmla="*/ 219029 h 131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1782" h="1314146">
                  <a:moveTo>
                    <a:pt x="0" y="219029"/>
                  </a:moveTo>
                  <a:cubicBezTo>
                    <a:pt x="0" y="98063"/>
                    <a:pt x="98063" y="0"/>
                    <a:pt x="219029" y="0"/>
                  </a:cubicBezTo>
                  <a:lnTo>
                    <a:pt x="1422753" y="0"/>
                  </a:lnTo>
                  <a:cubicBezTo>
                    <a:pt x="1543719" y="0"/>
                    <a:pt x="1641782" y="98063"/>
                    <a:pt x="1641782" y="219029"/>
                  </a:cubicBezTo>
                  <a:lnTo>
                    <a:pt x="1641782" y="1095117"/>
                  </a:lnTo>
                  <a:cubicBezTo>
                    <a:pt x="1641782" y="1216083"/>
                    <a:pt x="1543719" y="1314146"/>
                    <a:pt x="1422753" y="1314146"/>
                  </a:cubicBezTo>
                  <a:lnTo>
                    <a:pt x="219029" y="1314146"/>
                  </a:lnTo>
                  <a:cubicBezTo>
                    <a:pt x="98063" y="1314146"/>
                    <a:pt x="0" y="1216083"/>
                    <a:pt x="0" y="1095117"/>
                  </a:cubicBezTo>
                  <a:lnTo>
                    <a:pt x="0" y="219029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shade val="51000"/>
                    <a:satMod val="130000"/>
                  </a:sysClr>
                </a:gs>
                <a:gs pos="80000">
                  <a:sysClr val="window" lastClr="FFFFFF">
                    <a:hueOff val="0"/>
                    <a:satOff val="0"/>
                    <a:lumOff val="0"/>
                    <a:alphaOff val="0"/>
                    <a:shade val="93000"/>
                    <a:satMod val="130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1321" tIns="281321" rIns="281321" bIns="281321" numCol="1" spcCol="1270" anchor="t" anchorCtr="0">
              <a:noAutofit/>
            </a:bodyPr>
            <a:lstStyle/>
            <a:p>
              <a:pPr lvl="0" algn="l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7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lang="ru-RU" sz="57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1403648" y="2570573"/>
              <a:ext cx="7200799" cy="1193511"/>
            </a:xfrm>
            <a:custGeom>
              <a:avLst/>
              <a:gdLst>
                <a:gd name="connsiteX0" fmla="*/ 198922 w 6443995"/>
                <a:gd name="connsiteY0" fmla="*/ 0 h 1193511"/>
                <a:gd name="connsiteX1" fmla="*/ 6245073 w 6443995"/>
                <a:gd name="connsiteY1" fmla="*/ 0 h 1193511"/>
                <a:gd name="connsiteX2" fmla="*/ 6443995 w 6443995"/>
                <a:gd name="connsiteY2" fmla="*/ 198922 h 1193511"/>
                <a:gd name="connsiteX3" fmla="*/ 6443995 w 6443995"/>
                <a:gd name="connsiteY3" fmla="*/ 1193511 h 1193511"/>
                <a:gd name="connsiteX4" fmla="*/ 6443995 w 6443995"/>
                <a:gd name="connsiteY4" fmla="*/ 1193511 h 1193511"/>
                <a:gd name="connsiteX5" fmla="*/ 0 w 6443995"/>
                <a:gd name="connsiteY5" fmla="*/ 1193511 h 1193511"/>
                <a:gd name="connsiteX6" fmla="*/ 0 w 6443995"/>
                <a:gd name="connsiteY6" fmla="*/ 1193511 h 1193511"/>
                <a:gd name="connsiteX7" fmla="*/ 0 w 6443995"/>
                <a:gd name="connsiteY7" fmla="*/ 198922 h 1193511"/>
                <a:gd name="connsiteX8" fmla="*/ 198922 w 6443995"/>
                <a:gd name="connsiteY8" fmla="*/ 0 h 119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43995" h="1193511">
                  <a:moveTo>
                    <a:pt x="198922" y="0"/>
                  </a:moveTo>
                  <a:lnTo>
                    <a:pt x="6245073" y="0"/>
                  </a:lnTo>
                  <a:cubicBezTo>
                    <a:pt x="6354935" y="0"/>
                    <a:pt x="6443995" y="89060"/>
                    <a:pt x="6443995" y="198922"/>
                  </a:cubicBezTo>
                  <a:lnTo>
                    <a:pt x="6443995" y="1193511"/>
                  </a:lnTo>
                  <a:lnTo>
                    <a:pt x="6443995" y="1193511"/>
                  </a:lnTo>
                  <a:lnTo>
                    <a:pt x="0" y="1193511"/>
                  </a:lnTo>
                  <a:lnTo>
                    <a:pt x="0" y="1193511"/>
                  </a:lnTo>
                  <a:lnTo>
                    <a:pt x="0" y="198922"/>
                  </a:lnTo>
                  <a:cubicBezTo>
                    <a:pt x="0" y="89060"/>
                    <a:pt x="89060" y="0"/>
                    <a:pt x="19892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38272" tIns="138272" rIns="138272" bIns="80010" numCol="1" spcCol="1270" anchor="t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Эффективно (адекватно цели урока) сочетает            репродуктивную и проблемную формы обучения,    учит детей работать по правилу и творчески;</a:t>
              </a:r>
              <a:endParaRPr lang="ru-RU" sz="2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2" name="Прямая соединительная линия 31"/>
            <p:cNvSpPr/>
            <p:nvPr/>
          </p:nvSpPr>
          <p:spPr>
            <a:xfrm>
              <a:off x="2037318" y="3764085"/>
              <a:ext cx="6567129" cy="0"/>
            </a:xfrm>
            <a:prstGeom prst="line">
              <a:avLst/>
            </a:prstGeom>
            <a:sp3d z="127000" prstMaterial="matte"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Прямая соединительная линия 32"/>
            <p:cNvSpPr/>
            <p:nvPr/>
          </p:nvSpPr>
          <p:spPr>
            <a:xfrm>
              <a:off x="395536" y="3825044"/>
              <a:ext cx="8208912" cy="0"/>
            </a:xfrm>
            <a:prstGeom prst="lin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олилиния 33"/>
            <p:cNvSpPr/>
            <p:nvPr/>
          </p:nvSpPr>
          <p:spPr>
            <a:xfrm>
              <a:off x="395536" y="3825044"/>
              <a:ext cx="1008112" cy="1314146"/>
            </a:xfrm>
            <a:custGeom>
              <a:avLst/>
              <a:gdLst>
                <a:gd name="connsiteX0" fmla="*/ 0 w 1641782"/>
                <a:gd name="connsiteY0" fmla="*/ 219029 h 1314146"/>
                <a:gd name="connsiteX1" fmla="*/ 219029 w 1641782"/>
                <a:gd name="connsiteY1" fmla="*/ 0 h 1314146"/>
                <a:gd name="connsiteX2" fmla="*/ 1422753 w 1641782"/>
                <a:gd name="connsiteY2" fmla="*/ 0 h 1314146"/>
                <a:gd name="connsiteX3" fmla="*/ 1641782 w 1641782"/>
                <a:gd name="connsiteY3" fmla="*/ 219029 h 1314146"/>
                <a:gd name="connsiteX4" fmla="*/ 1641782 w 1641782"/>
                <a:gd name="connsiteY4" fmla="*/ 1095117 h 1314146"/>
                <a:gd name="connsiteX5" fmla="*/ 1422753 w 1641782"/>
                <a:gd name="connsiteY5" fmla="*/ 1314146 h 1314146"/>
                <a:gd name="connsiteX6" fmla="*/ 219029 w 1641782"/>
                <a:gd name="connsiteY6" fmla="*/ 1314146 h 1314146"/>
                <a:gd name="connsiteX7" fmla="*/ 0 w 1641782"/>
                <a:gd name="connsiteY7" fmla="*/ 1095117 h 1314146"/>
                <a:gd name="connsiteX8" fmla="*/ 0 w 1641782"/>
                <a:gd name="connsiteY8" fmla="*/ 219029 h 131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1782" h="1314146">
                  <a:moveTo>
                    <a:pt x="0" y="219029"/>
                  </a:moveTo>
                  <a:cubicBezTo>
                    <a:pt x="0" y="98063"/>
                    <a:pt x="98063" y="0"/>
                    <a:pt x="219029" y="0"/>
                  </a:cubicBezTo>
                  <a:lnTo>
                    <a:pt x="1422753" y="0"/>
                  </a:lnTo>
                  <a:cubicBezTo>
                    <a:pt x="1543719" y="0"/>
                    <a:pt x="1641782" y="98063"/>
                    <a:pt x="1641782" y="219029"/>
                  </a:cubicBezTo>
                  <a:lnTo>
                    <a:pt x="1641782" y="1095117"/>
                  </a:lnTo>
                  <a:cubicBezTo>
                    <a:pt x="1641782" y="1216083"/>
                    <a:pt x="1543719" y="1314146"/>
                    <a:pt x="1422753" y="1314146"/>
                  </a:cubicBezTo>
                  <a:lnTo>
                    <a:pt x="219029" y="1314146"/>
                  </a:lnTo>
                  <a:cubicBezTo>
                    <a:pt x="98063" y="1314146"/>
                    <a:pt x="0" y="1216083"/>
                    <a:pt x="0" y="1095117"/>
                  </a:cubicBezTo>
                  <a:lnTo>
                    <a:pt x="0" y="219029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shade val="51000"/>
                    <a:satMod val="130000"/>
                  </a:sysClr>
                </a:gs>
                <a:gs pos="80000">
                  <a:sysClr val="window" lastClr="FFFFFF">
                    <a:hueOff val="0"/>
                    <a:satOff val="0"/>
                    <a:lumOff val="0"/>
                    <a:alphaOff val="0"/>
                    <a:shade val="93000"/>
                    <a:satMod val="130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1321" tIns="281321" rIns="281321" bIns="281321" numCol="1" spcCol="1270" anchor="t" anchorCtr="0">
              <a:noAutofit/>
            </a:bodyPr>
            <a:lstStyle/>
            <a:p>
              <a:pPr lvl="0" algn="l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7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lang="ru-RU" sz="57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1403648" y="3884719"/>
              <a:ext cx="7200799" cy="1193511"/>
            </a:xfrm>
            <a:custGeom>
              <a:avLst/>
              <a:gdLst>
                <a:gd name="connsiteX0" fmla="*/ 198922 w 6443995"/>
                <a:gd name="connsiteY0" fmla="*/ 0 h 1193511"/>
                <a:gd name="connsiteX1" fmla="*/ 6245073 w 6443995"/>
                <a:gd name="connsiteY1" fmla="*/ 0 h 1193511"/>
                <a:gd name="connsiteX2" fmla="*/ 6443995 w 6443995"/>
                <a:gd name="connsiteY2" fmla="*/ 198922 h 1193511"/>
                <a:gd name="connsiteX3" fmla="*/ 6443995 w 6443995"/>
                <a:gd name="connsiteY3" fmla="*/ 1193511 h 1193511"/>
                <a:gd name="connsiteX4" fmla="*/ 6443995 w 6443995"/>
                <a:gd name="connsiteY4" fmla="*/ 1193511 h 1193511"/>
                <a:gd name="connsiteX5" fmla="*/ 0 w 6443995"/>
                <a:gd name="connsiteY5" fmla="*/ 1193511 h 1193511"/>
                <a:gd name="connsiteX6" fmla="*/ 0 w 6443995"/>
                <a:gd name="connsiteY6" fmla="*/ 1193511 h 1193511"/>
                <a:gd name="connsiteX7" fmla="*/ 0 w 6443995"/>
                <a:gd name="connsiteY7" fmla="*/ 198922 h 1193511"/>
                <a:gd name="connsiteX8" fmla="*/ 198922 w 6443995"/>
                <a:gd name="connsiteY8" fmla="*/ 0 h 119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43995" h="1193511">
                  <a:moveTo>
                    <a:pt x="198922" y="0"/>
                  </a:moveTo>
                  <a:lnTo>
                    <a:pt x="6245073" y="0"/>
                  </a:lnTo>
                  <a:cubicBezTo>
                    <a:pt x="6354935" y="0"/>
                    <a:pt x="6443995" y="89060"/>
                    <a:pt x="6443995" y="198922"/>
                  </a:cubicBezTo>
                  <a:lnTo>
                    <a:pt x="6443995" y="1193511"/>
                  </a:lnTo>
                  <a:lnTo>
                    <a:pt x="6443995" y="1193511"/>
                  </a:lnTo>
                  <a:lnTo>
                    <a:pt x="0" y="1193511"/>
                  </a:lnTo>
                  <a:lnTo>
                    <a:pt x="0" y="1193511"/>
                  </a:lnTo>
                  <a:lnTo>
                    <a:pt x="0" y="198922"/>
                  </a:lnTo>
                  <a:cubicBezTo>
                    <a:pt x="0" y="89060"/>
                    <a:pt x="89060" y="0"/>
                    <a:pt x="19892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38272" tIns="138272" rIns="138272" bIns="80010" numCol="1" spcCol="1270" anchor="t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Добивается осмысления учебного материала         всеми  учащимися, используя для этого                   специальные приемы;</a:t>
              </a:r>
              <a:endParaRPr lang="ru-RU" sz="25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6" name="Прямая соединительная линия 35"/>
            <p:cNvSpPr/>
            <p:nvPr/>
          </p:nvSpPr>
          <p:spPr>
            <a:xfrm>
              <a:off x="2037318" y="5078231"/>
              <a:ext cx="6567129" cy="0"/>
            </a:xfrm>
            <a:prstGeom prst="line">
              <a:avLst/>
            </a:prstGeom>
            <a:sp3d z="127000" prstMaterial="matte"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рямая соединительная линия 36"/>
            <p:cNvSpPr/>
            <p:nvPr/>
          </p:nvSpPr>
          <p:spPr>
            <a:xfrm>
              <a:off x="395536" y="5139190"/>
              <a:ext cx="8208912" cy="0"/>
            </a:xfrm>
            <a:prstGeom prst="lin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Полилиния 37"/>
            <p:cNvSpPr/>
            <p:nvPr/>
          </p:nvSpPr>
          <p:spPr>
            <a:xfrm>
              <a:off x="395536" y="5139190"/>
              <a:ext cx="1008112" cy="1314146"/>
            </a:xfrm>
            <a:custGeom>
              <a:avLst/>
              <a:gdLst>
                <a:gd name="connsiteX0" fmla="*/ 0 w 1641782"/>
                <a:gd name="connsiteY0" fmla="*/ 219029 h 1314146"/>
                <a:gd name="connsiteX1" fmla="*/ 219029 w 1641782"/>
                <a:gd name="connsiteY1" fmla="*/ 0 h 1314146"/>
                <a:gd name="connsiteX2" fmla="*/ 1422753 w 1641782"/>
                <a:gd name="connsiteY2" fmla="*/ 0 h 1314146"/>
                <a:gd name="connsiteX3" fmla="*/ 1641782 w 1641782"/>
                <a:gd name="connsiteY3" fmla="*/ 219029 h 1314146"/>
                <a:gd name="connsiteX4" fmla="*/ 1641782 w 1641782"/>
                <a:gd name="connsiteY4" fmla="*/ 1095117 h 1314146"/>
                <a:gd name="connsiteX5" fmla="*/ 1422753 w 1641782"/>
                <a:gd name="connsiteY5" fmla="*/ 1314146 h 1314146"/>
                <a:gd name="connsiteX6" fmla="*/ 219029 w 1641782"/>
                <a:gd name="connsiteY6" fmla="*/ 1314146 h 1314146"/>
                <a:gd name="connsiteX7" fmla="*/ 0 w 1641782"/>
                <a:gd name="connsiteY7" fmla="*/ 1095117 h 1314146"/>
                <a:gd name="connsiteX8" fmla="*/ 0 w 1641782"/>
                <a:gd name="connsiteY8" fmla="*/ 219029 h 131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1782" h="1314146">
                  <a:moveTo>
                    <a:pt x="0" y="219029"/>
                  </a:moveTo>
                  <a:cubicBezTo>
                    <a:pt x="0" y="98063"/>
                    <a:pt x="98063" y="0"/>
                    <a:pt x="219029" y="0"/>
                  </a:cubicBezTo>
                  <a:lnTo>
                    <a:pt x="1422753" y="0"/>
                  </a:lnTo>
                  <a:cubicBezTo>
                    <a:pt x="1543719" y="0"/>
                    <a:pt x="1641782" y="98063"/>
                    <a:pt x="1641782" y="219029"/>
                  </a:cubicBezTo>
                  <a:lnTo>
                    <a:pt x="1641782" y="1095117"/>
                  </a:lnTo>
                  <a:cubicBezTo>
                    <a:pt x="1641782" y="1216083"/>
                    <a:pt x="1543719" y="1314146"/>
                    <a:pt x="1422753" y="1314146"/>
                  </a:cubicBezTo>
                  <a:lnTo>
                    <a:pt x="219029" y="1314146"/>
                  </a:lnTo>
                  <a:cubicBezTo>
                    <a:pt x="98063" y="1314146"/>
                    <a:pt x="0" y="1216083"/>
                    <a:pt x="0" y="1095117"/>
                  </a:cubicBezTo>
                  <a:lnTo>
                    <a:pt x="0" y="219029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shade val="51000"/>
                    <a:satMod val="130000"/>
                  </a:sysClr>
                </a:gs>
                <a:gs pos="80000">
                  <a:sysClr val="window" lastClr="FFFFFF">
                    <a:hueOff val="0"/>
                    <a:satOff val="0"/>
                    <a:lumOff val="0"/>
                    <a:alphaOff val="0"/>
                    <a:shade val="93000"/>
                    <a:satMod val="130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1321" tIns="281321" rIns="281321" bIns="281321" numCol="1" spcCol="1270" anchor="t" anchorCtr="0">
              <a:noAutofit/>
            </a:bodyPr>
            <a:lstStyle/>
            <a:p>
              <a:pPr lvl="0" algn="l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7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endParaRPr lang="ru-RU" sz="57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1403648" y="5198865"/>
              <a:ext cx="7200799" cy="1193511"/>
            </a:xfrm>
            <a:custGeom>
              <a:avLst/>
              <a:gdLst>
                <a:gd name="connsiteX0" fmla="*/ 198922 w 6443995"/>
                <a:gd name="connsiteY0" fmla="*/ 0 h 1193511"/>
                <a:gd name="connsiteX1" fmla="*/ 6245073 w 6443995"/>
                <a:gd name="connsiteY1" fmla="*/ 0 h 1193511"/>
                <a:gd name="connsiteX2" fmla="*/ 6443995 w 6443995"/>
                <a:gd name="connsiteY2" fmla="*/ 198922 h 1193511"/>
                <a:gd name="connsiteX3" fmla="*/ 6443995 w 6443995"/>
                <a:gd name="connsiteY3" fmla="*/ 1193511 h 1193511"/>
                <a:gd name="connsiteX4" fmla="*/ 6443995 w 6443995"/>
                <a:gd name="connsiteY4" fmla="*/ 1193511 h 1193511"/>
                <a:gd name="connsiteX5" fmla="*/ 0 w 6443995"/>
                <a:gd name="connsiteY5" fmla="*/ 1193511 h 1193511"/>
                <a:gd name="connsiteX6" fmla="*/ 0 w 6443995"/>
                <a:gd name="connsiteY6" fmla="*/ 1193511 h 1193511"/>
                <a:gd name="connsiteX7" fmla="*/ 0 w 6443995"/>
                <a:gd name="connsiteY7" fmla="*/ 198922 h 1193511"/>
                <a:gd name="connsiteX8" fmla="*/ 198922 w 6443995"/>
                <a:gd name="connsiteY8" fmla="*/ 0 h 119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43995" h="1193511">
                  <a:moveTo>
                    <a:pt x="198922" y="0"/>
                  </a:moveTo>
                  <a:lnTo>
                    <a:pt x="6245073" y="0"/>
                  </a:lnTo>
                  <a:cubicBezTo>
                    <a:pt x="6354935" y="0"/>
                    <a:pt x="6443995" y="89060"/>
                    <a:pt x="6443995" y="198922"/>
                  </a:cubicBezTo>
                  <a:lnTo>
                    <a:pt x="6443995" y="1193511"/>
                  </a:lnTo>
                  <a:lnTo>
                    <a:pt x="6443995" y="1193511"/>
                  </a:lnTo>
                  <a:lnTo>
                    <a:pt x="0" y="1193511"/>
                  </a:lnTo>
                  <a:lnTo>
                    <a:pt x="0" y="1193511"/>
                  </a:lnTo>
                  <a:lnTo>
                    <a:pt x="0" y="198922"/>
                  </a:lnTo>
                  <a:cubicBezTo>
                    <a:pt x="0" y="89060"/>
                    <a:pt x="89060" y="0"/>
                    <a:pt x="19892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38272" tIns="138272" rIns="138272" bIns="80010" numCol="1" spcCol="1270" anchor="t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Стремится оценивать реальное продвижение      каждого ученика, поощряет и поддерживает       минимальные успехи;</a:t>
              </a:r>
              <a:endParaRPr lang="ru-RU" sz="2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" name="Прямая соединительная линия 39"/>
            <p:cNvSpPr/>
            <p:nvPr/>
          </p:nvSpPr>
          <p:spPr>
            <a:xfrm>
              <a:off x="2037318" y="6392377"/>
              <a:ext cx="6567129" cy="0"/>
            </a:xfrm>
            <a:prstGeom prst="line">
              <a:avLst/>
            </a:prstGeom>
            <a:sp3d z="127000" prstMaterial="matte"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0419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108520" y="16778"/>
            <a:ext cx="9361040" cy="1069514"/>
          </a:xfrm>
        </p:spPr>
        <p:txBody>
          <a:bodyPr/>
          <a:lstStyle/>
          <a:p>
            <a:pPr algn="ctr"/>
            <a:r>
              <a:rPr lang="ru-RU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Учитель на современном уроке: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1333814"/>
            <a:ext cx="8208912" cy="3942438"/>
            <a:chOff x="395536" y="1196752"/>
            <a:chExt cx="8208912" cy="3942438"/>
          </a:xfrm>
        </p:grpSpPr>
        <p:sp>
          <p:nvSpPr>
            <p:cNvPr id="8" name="Прямая соединительная линия 7"/>
            <p:cNvSpPr/>
            <p:nvPr/>
          </p:nvSpPr>
          <p:spPr>
            <a:xfrm>
              <a:off x="395536" y="1196752"/>
              <a:ext cx="8208912" cy="0"/>
            </a:xfrm>
            <a:prstGeom prst="lin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395536" y="1196752"/>
              <a:ext cx="1008112" cy="1314146"/>
            </a:xfrm>
            <a:custGeom>
              <a:avLst/>
              <a:gdLst>
                <a:gd name="connsiteX0" fmla="*/ 0 w 1641782"/>
                <a:gd name="connsiteY0" fmla="*/ 219029 h 1314146"/>
                <a:gd name="connsiteX1" fmla="*/ 219029 w 1641782"/>
                <a:gd name="connsiteY1" fmla="*/ 0 h 1314146"/>
                <a:gd name="connsiteX2" fmla="*/ 1422753 w 1641782"/>
                <a:gd name="connsiteY2" fmla="*/ 0 h 1314146"/>
                <a:gd name="connsiteX3" fmla="*/ 1641782 w 1641782"/>
                <a:gd name="connsiteY3" fmla="*/ 219029 h 1314146"/>
                <a:gd name="connsiteX4" fmla="*/ 1641782 w 1641782"/>
                <a:gd name="connsiteY4" fmla="*/ 1095117 h 1314146"/>
                <a:gd name="connsiteX5" fmla="*/ 1422753 w 1641782"/>
                <a:gd name="connsiteY5" fmla="*/ 1314146 h 1314146"/>
                <a:gd name="connsiteX6" fmla="*/ 219029 w 1641782"/>
                <a:gd name="connsiteY6" fmla="*/ 1314146 h 1314146"/>
                <a:gd name="connsiteX7" fmla="*/ 0 w 1641782"/>
                <a:gd name="connsiteY7" fmla="*/ 1095117 h 1314146"/>
                <a:gd name="connsiteX8" fmla="*/ 0 w 1641782"/>
                <a:gd name="connsiteY8" fmla="*/ 219029 h 131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1782" h="1314146">
                  <a:moveTo>
                    <a:pt x="0" y="219029"/>
                  </a:moveTo>
                  <a:cubicBezTo>
                    <a:pt x="0" y="98063"/>
                    <a:pt x="98063" y="0"/>
                    <a:pt x="219029" y="0"/>
                  </a:cubicBezTo>
                  <a:lnTo>
                    <a:pt x="1422753" y="0"/>
                  </a:lnTo>
                  <a:cubicBezTo>
                    <a:pt x="1543719" y="0"/>
                    <a:pt x="1641782" y="98063"/>
                    <a:pt x="1641782" y="219029"/>
                  </a:cubicBezTo>
                  <a:lnTo>
                    <a:pt x="1641782" y="1095117"/>
                  </a:lnTo>
                  <a:cubicBezTo>
                    <a:pt x="1641782" y="1216083"/>
                    <a:pt x="1543719" y="1314146"/>
                    <a:pt x="1422753" y="1314146"/>
                  </a:cubicBezTo>
                  <a:lnTo>
                    <a:pt x="219029" y="1314146"/>
                  </a:lnTo>
                  <a:cubicBezTo>
                    <a:pt x="98063" y="1314146"/>
                    <a:pt x="0" y="1216083"/>
                    <a:pt x="0" y="1095117"/>
                  </a:cubicBezTo>
                  <a:lnTo>
                    <a:pt x="0" y="219029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shade val="51000"/>
                    <a:satMod val="130000"/>
                  </a:sysClr>
                </a:gs>
                <a:gs pos="80000">
                  <a:sysClr val="window" lastClr="FFFFFF">
                    <a:hueOff val="0"/>
                    <a:satOff val="0"/>
                    <a:lumOff val="0"/>
                    <a:alphaOff val="0"/>
                    <a:shade val="93000"/>
                    <a:satMod val="130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1321" tIns="281321" rIns="281321" bIns="281321" numCol="1" spcCol="1270" anchor="t" anchorCtr="0">
              <a:noAutofit/>
            </a:bodyPr>
            <a:lstStyle/>
            <a:p>
              <a:pPr lvl="0" algn="l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7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  <a:endParaRPr lang="ru-RU" sz="57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403648" y="1256427"/>
              <a:ext cx="7200799" cy="1193511"/>
            </a:xfrm>
            <a:custGeom>
              <a:avLst/>
              <a:gdLst>
                <a:gd name="connsiteX0" fmla="*/ 198922 w 6443995"/>
                <a:gd name="connsiteY0" fmla="*/ 0 h 1193511"/>
                <a:gd name="connsiteX1" fmla="*/ 6245073 w 6443995"/>
                <a:gd name="connsiteY1" fmla="*/ 0 h 1193511"/>
                <a:gd name="connsiteX2" fmla="*/ 6443995 w 6443995"/>
                <a:gd name="connsiteY2" fmla="*/ 198922 h 1193511"/>
                <a:gd name="connsiteX3" fmla="*/ 6443995 w 6443995"/>
                <a:gd name="connsiteY3" fmla="*/ 1193511 h 1193511"/>
                <a:gd name="connsiteX4" fmla="*/ 6443995 w 6443995"/>
                <a:gd name="connsiteY4" fmla="*/ 1193511 h 1193511"/>
                <a:gd name="connsiteX5" fmla="*/ 0 w 6443995"/>
                <a:gd name="connsiteY5" fmla="*/ 1193511 h 1193511"/>
                <a:gd name="connsiteX6" fmla="*/ 0 w 6443995"/>
                <a:gd name="connsiteY6" fmla="*/ 1193511 h 1193511"/>
                <a:gd name="connsiteX7" fmla="*/ 0 w 6443995"/>
                <a:gd name="connsiteY7" fmla="*/ 198922 h 1193511"/>
                <a:gd name="connsiteX8" fmla="*/ 198922 w 6443995"/>
                <a:gd name="connsiteY8" fmla="*/ 0 h 119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43995" h="1193511">
                  <a:moveTo>
                    <a:pt x="198922" y="0"/>
                  </a:moveTo>
                  <a:lnTo>
                    <a:pt x="6245073" y="0"/>
                  </a:lnTo>
                  <a:cubicBezTo>
                    <a:pt x="6354935" y="0"/>
                    <a:pt x="6443995" y="89060"/>
                    <a:pt x="6443995" y="198922"/>
                  </a:cubicBezTo>
                  <a:lnTo>
                    <a:pt x="6443995" y="1193511"/>
                  </a:lnTo>
                  <a:lnTo>
                    <a:pt x="6443995" y="1193511"/>
                  </a:lnTo>
                  <a:lnTo>
                    <a:pt x="0" y="1193511"/>
                  </a:lnTo>
                  <a:lnTo>
                    <a:pt x="0" y="1193511"/>
                  </a:lnTo>
                  <a:lnTo>
                    <a:pt x="0" y="198922"/>
                  </a:lnTo>
                  <a:cubicBezTo>
                    <a:pt x="0" y="89060"/>
                    <a:pt x="89060" y="0"/>
                    <a:pt x="19892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34462" tIns="134462" rIns="134462" bIns="76200" numCol="1" spcCol="1270" anchor="t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Специально </a:t>
              </a:r>
              <a:r>
                <a:rPr lang="ru-RU" sz="28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планирует коммуникативные </a:t>
              </a:r>
              <a:r>
                <a:rPr lang="ru-RU" sz="28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задачи </a:t>
              </a:r>
              <a:r>
                <a:rPr lang="ru-RU" sz="28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урока;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ая соединительная линия 10"/>
            <p:cNvSpPr/>
            <p:nvPr/>
          </p:nvSpPr>
          <p:spPr>
            <a:xfrm>
              <a:off x="2037318" y="2449939"/>
              <a:ext cx="6567129" cy="0"/>
            </a:xfrm>
            <a:prstGeom prst="line">
              <a:avLst/>
            </a:prstGeom>
            <a:sp3d z="127000" prstMaterial="matte"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ая соединительная линия 11"/>
            <p:cNvSpPr/>
            <p:nvPr/>
          </p:nvSpPr>
          <p:spPr>
            <a:xfrm>
              <a:off x="395536" y="2510898"/>
              <a:ext cx="8208912" cy="0"/>
            </a:xfrm>
            <a:prstGeom prst="lin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395536" y="2510898"/>
              <a:ext cx="1008112" cy="1314146"/>
            </a:xfrm>
            <a:custGeom>
              <a:avLst/>
              <a:gdLst>
                <a:gd name="connsiteX0" fmla="*/ 0 w 1641782"/>
                <a:gd name="connsiteY0" fmla="*/ 219029 h 1314146"/>
                <a:gd name="connsiteX1" fmla="*/ 219029 w 1641782"/>
                <a:gd name="connsiteY1" fmla="*/ 0 h 1314146"/>
                <a:gd name="connsiteX2" fmla="*/ 1422753 w 1641782"/>
                <a:gd name="connsiteY2" fmla="*/ 0 h 1314146"/>
                <a:gd name="connsiteX3" fmla="*/ 1641782 w 1641782"/>
                <a:gd name="connsiteY3" fmla="*/ 219029 h 1314146"/>
                <a:gd name="connsiteX4" fmla="*/ 1641782 w 1641782"/>
                <a:gd name="connsiteY4" fmla="*/ 1095117 h 1314146"/>
                <a:gd name="connsiteX5" fmla="*/ 1422753 w 1641782"/>
                <a:gd name="connsiteY5" fmla="*/ 1314146 h 1314146"/>
                <a:gd name="connsiteX6" fmla="*/ 219029 w 1641782"/>
                <a:gd name="connsiteY6" fmla="*/ 1314146 h 1314146"/>
                <a:gd name="connsiteX7" fmla="*/ 0 w 1641782"/>
                <a:gd name="connsiteY7" fmla="*/ 1095117 h 1314146"/>
                <a:gd name="connsiteX8" fmla="*/ 0 w 1641782"/>
                <a:gd name="connsiteY8" fmla="*/ 219029 h 131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1782" h="1314146">
                  <a:moveTo>
                    <a:pt x="0" y="219029"/>
                  </a:moveTo>
                  <a:cubicBezTo>
                    <a:pt x="0" y="98063"/>
                    <a:pt x="98063" y="0"/>
                    <a:pt x="219029" y="0"/>
                  </a:cubicBezTo>
                  <a:lnTo>
                    <a:pt x="1422753" y="0"/>
                  </a:lnTo>
                  <a:cubicBezTo>
                    <a:pt x="1543719" y="0"/>
                    <a:pt x="1641782" y="98063"/>
                    <a:pt x="1641782" y="219029"/>
                  </a:cubicBezTo>
                  <a:lnTo>
                    <a:pt x="1641782" y="1095117"/>
                  </a:lnTo>
                  <a:cubicBezTo>
                    <a:pt x="1641782" y="1216083"/>
                    <a:pt x="1543719" y="1314146"/>
                    <a:pt x="1422753" y="1314146"/>
                  </a:cubicBezTo>
                  <a:lnTo>
                    <a:pt x="219029" y="1314146"/>
                  </a:lnTo>
                  <a:cubicBezTo>
                    <a:pt x="98063" y="1314146"/>
                    <a:pt x="0" y="1216083"/>
                    <a:pt x="0" y="1095117"/>
                  </a:cubicBezTo>
                  <a:lnTo>
                    <a:pt x="0" y="219029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shade val="51000"/>
                    <a:satMod val="130000"/>
                  </a:sysClr>
                </a:gs>
                <a:gs pos="80000">
                  <a:sysClr val="window" lastClr="FFFFFF">
                    <a:hueOff val="0"/>
                    <a:satOff val="0"/>
                    <a:lumOff val="0"/>
                    <a:alphaOff val="0"/>
                    <a:shade val="93000"/>
                    <a:satMod val="130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1321" tIns="281321" rIns="281321" bIns="281321" numCol="1" spcCol="1270" anchor="t" anchorCtr="0">
              <a:noAutofit/>
            </a:bodyPr>
            <a:lstStyle/>
            <a:p>
              <a:pPr lvl="0" algn="l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7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  <a:endParaRPr lang="ru-RU" sz="57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403648" y="2570573"/>
              <a:ext cx="7200799" cy="1193511"/>
            </a:xfrm>
            <a:custGeom>
              <a:avLst/>
              <a:gdLst>
                <a:gd name="connsiteX0" fmla="*/ 198922 w 6443995"/>
                <a:gd name="connsiteY0" fmla="*/ 0 h 1193511"/>
                <a:gd name="connsiteX1" fmla="*/ 6245073 w 6443995"/>
                <a:gd name="connsiteY1" fmla="*/ 0 h 1193511"/>
                <a:gd name="connsiteX2" fmla="*/ 6443995 w 6443995"/>
                <a:gd name="connsiteY2" fmla="*/ 198922 h 1193511"/>
                <a:gd name="connsiteX3" fmla="*/ 6443995 w 6443995"/>
                <a:gd name="connsiteY3" fmla="*/ 1193511 h 1193511"/>
                <a:gd name="connsiteX4" fmla="*/ 6443995 w 6443995"/>
                <a:gd name="connsiteY4" fmla="*/ 1193511 h 1193511"/>
                <a:gd name="connsiteX5" fmla="*/ 0 w 6443995"/>
                <a:gd name="connsiteY5" fmla="*/ 1193511 h 1193511"/>
                <a:gd name="connsiteX6" fmla="*/ 0 w 6443995"/>
                <a:gd name="connsiteY6" fmla="*/ 1193511 h 1193511"/>
                <a:gd name="connsiteX7" fmla="*/ 0 w 6443995"/>
                <a:gd name="connsiteY7" fmla="*/ 198922 h 1193511"/>
                <a:gd name="connsiteX8" fmla="*/ 198922 w 6443995"/>
                <a:gd name="connsiteY8" fmla="*/ 0 h 119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43995" h="1193511">
                  <a:moveTo>
                    <a:pt x="198922" y="0"/>
                  </a:moveTo>
                  <a:lnTo>
                    <a:pt x="6245073" y="0"/>
                  </a:lnTo>
                  <a:cubicBezTo>
                    <a:pt x="6354935" y="0"/>
                    <a:pt x="6443995" y="89060"/>
                    <a:pt x="6443995" y="198922"/>
                  </a:cubicBezTo>
                  <a:lnTo>
                    <a:pt x="6443995" y="1193511"/>
                  </a:lnTo>
                  <a:lnTo>
                    <a:pt x="6443995" y="1193511"/>
                  </a:lnTo>
                  <a:lnTo>
                    <a:pt x="0" y="1193511"/>
                  </a:lnTo>
                  <a:lnTo>
                    <a:pt x="0" y="1193511"/>
                  </a:lnTo>
                  <a:lnTo>
                    <a:pt x="0" y="198922"/>
                  </a:lnTo>
                  <a:cubicBezTo>
                    <a:pt x="0" y="89060"/>
                    <a:pt x="89060" y="0"/>
                    <a:pt x="19892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38272" tIns="138272" rIns="138272" bIns="80010" numCol="1" spcCol="1270" anchor="t" anchorCtr="0">
              <a:noAutofit/>
            </a:bodyPr>
            <a:lstStyle/>
            <a:p>
              <a:pPr lvl="0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Принимает </a:t>
              </a:r>
              <a:r>
                <a:rPr lang="ru-RU" sz="2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поощряет, выражаемую </a:t>
              </a:r>
              <a:r>
                <a:rPr lang="ru-RU" sz="2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учеником         собственную </a:t>
              </a:r>
              <a:r>
                <a:rPr lang="ru-RU" sz="2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позицию, иное мнение, обучает </a:t>
              </a:r>
              <a:r>
                <a:rPr lang="ru-RU" sz="2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корректным </a:t>
              </a:r>
              <a:r>
                <a:rPr lang="ru-RU" sz="2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формам их выражения;</a:t>
              </a:r>
            </a:p>
          </p:txBody>
        </p:sp>
        <p:sp>
          <p:nvSpPr>
            <p:cNvPr id="15" name="Прямая соединительная линия 14"/>
            <p:cNvSpPr/>
            <p:nvPr/>
          </p:nvSpPr>
          <p:spPr>
            <a:xfrm>
              <a:off x="2037318" y="3764085"/>
              <a:ext cx="6567129" cy="0"/>
            </a:xfrm>
            <a:prstGeom prst="line">
              <a:avLst/>
            </a:prstGeom>
            <a:sp3d z="127000" prstMaterial="matte"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ая соединительная линия 15"/>
            <p:cNvSpPr/>
            <p:nvPr/>
          </p:nvSpPr>
          <p:spPr>
            <a:xfrm>
              <a:off x="395536" y="3825044"/>
              <a:ext cx="8208912" cy="0"/>
            </a:xfrm>
            <a:prstGeom prst="lin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395536" y="3825044"/>
              <a:ext cx="1008112" cy="1314146"/>
            </a:xfrm>
            <a:custGeom>
              <a:avLst/>
              <a:gdLst>
                <a:gd name="connsiteX0" fmla="*/ 0 w 1641782"/>
                <a:gd name="connsiteY0" fmla="*/ 219029 h 1314146"/>
                <a:gd name="connsiteX1" fmla="*/ 219029 w 1641782"/>
                <a:gd name="connsiteY1" fmla="*/ 0 h 1314146"/>
                <a:gd name="connsiteX2" fmla="*/ 1422753 w 1641782"/>
                <a:gd name="connsiteY2" fmla="*/ 0 h 1314146"/>
                <a:gd name="connsiteX3" fmla="*/ 1641782 w 1641782"/>
                <a:gd name="connsiteY3" fmla="*/ 219029 h 1314146"/>
                <a:gd name="connsiteX4" fmla="*/ 1641782 w 1641782"/>
                <a:gd name="connsiteY4" fmla="*/ 1095117 h 1314146"/>
                <a:gd name="connsiteX5" fmla="*/ 1422753 w 1641782"/>
                <a:gd name="connsiteY5" fmla="*/ 1314146 h 1314146"/>
                <a:gd name="connsiteX6" fmla="*/ 219029 w 1641782"/>
                <a:gd name="connsiteY6" fmla="*/ 1314146 h 1314146"/>
                <a:gd name="connsiteX7" fmla="*/ 0 w 1641782"/>
                <a:gd name="connsiteY7" fmla="*/ 1095117 h 1314146"/>
                <a:gd name="connsiteX8" fmla="*/ 0 w 1641782"/>
                <a:gd name="connsiteY8" fmla="*/ 219029 h 131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1782" h="1314146">
                  <a:moveTo>
                    <a:pt x="0" y="219029"/>
                  </a:moveTo>
                  <a:cubicBezTo>
                    <a:pt x="0" y="98063"/>
                    <a:pt x="98063" y="0"/>
                    <a:pt x="219029" y="0"/>
                  </a:cubicBezTo>
                  <a:lnTo>
                    <a:pt x="1422753" y="0"/>
                  </a:lnTo>
                  <a:cubicBezTo>
                    <a:pt x="1543719" y="0"/>
                    <a:pt x="1641782" y="98063"/>
                    <a:pt x="1641782" y="219029"/>
                  </a:cubicBezTo>
                  <a:lnTo>
                    <a:pt x="1641782" y="1095117"/>
                  </a:lnTo>
                  <a:cubicBezTo>
                    <a:pt x="1641782" y="1216083"/>
                    <a:pt x="1543719" y="1314146"/>
                    <a:pt x="1422753" y="1314146"/>
                  </a:cubicBezTo>
                  <a:lnTo>
                    <a:pt x="219029" y="1314146"/>
                  </a:lnTo>
                  <a:cubicBezTo>
                    <a:pt x="98063" y="1314146"/>
                    <a:pt x="0" y="1216083"/>
                    <a:pt x="0" y="1095117"/>
                  </a:cubicBezTo>
                  <a:lnTo>
                    <a:pt x="0" y="219029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shade val="51000"/>
                    <a:satMod val="130000"/>
                  </a:sysClr>
                </a:gs>
                <a:gs pos="80000">
                  <a:sysClr val="window" lastClr="FFFFFF">
                    <a:hueOff val="0"/>
                    <a:satOff val="0"/>
                    <a:lumOff val="0"/>
                    <a:alphaOff val="0"/>
                    <a:shade val="93000"/>
                    <a:satMod val="130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1321" tIns="281321" rIns="281321" bIns="281321" numCol="1" spcCol="1270" anchor="t" anchorCtr="0">
              <a:noAutofit/>
            </a:bodyPr>
            <a:lstStyle/>
            <a:p>
              <a:pPr lvl="0" algn="l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7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</a:t>
              </a:r>
              <a:endParaRPr lang="ru-RU" sz="57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403648" y="3884719"/>
              <a:ext cx="7200799" cy="1193511"/>
            </a:xfrm>
            <a:custGeom>
              <a:avLst/>
              <a:gdLst>
                <a:gd name="connsiteX0" fmla="*/ 198922 w 6443995"/>
                <a:gd name="connsiteY0" fmla="*/ 0 h 1193511"/>
                <a:gd name="connsiteX1" fmla="*/ 6245073 w 6443995"/>
                <a:gd name="connsiteY1" fmla="*/ 0 h 1193511"/>
                <a:gd name="connsiteX2" fmla="*/ 6443995 w 6443995"/>
                <a:gd name="connsiteY2" fmla="*/ 198922 h 1193511"/>
                <a:gd name="connsiteX3" fmla="*/ 6443995 w 6443995"/>
                <a:gd name="connsiteY3" fmla="*/ 1193511 h 1193511"/>
                <a:gd name="connsiteX4" fmla="*/ 6443995 w 6443995"/>
                <a:gd name="connsiteY4" fmla="*/ 1193511 h 1193511"/>
                <a:gd name="connsiteX5" fmla="*/ 0 w 6443995"/>
                <a:gd name="connsiteY5" fmla="*/ 1193511 h 1193511"/>
                <a:gd name="connsiteX6" fmla="*/ 0 w 6443995"/>
                <a:gd name="connsiteY6" fmla="*/ 1193511 h 1193511"/>
                <a:gd name="connsiteX7" fmla="*/ 0 w 6443995"/>
                <a:gd name="connsiteY7" fmla="*/ 198922 h 1193511"/>
                <a:gd name="connsiteX8" fmla="*/ 198922 w 6443995"/>
                <a:gd name="connsiteY8" fmla="*/ 0 h 119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43995" h="1193511">
                  <a:moveTo>
                    <a:pt x="198922" y="0"/>
                  </a:moveTo>
                  <a:lnTo>
                    <a:pt x="6245073" y="0"/>
                  </a:lnTo>
                  <a:cubicBezTo>
                    <a:pt x="6354935" y="0"/>
                    <a:pt x="6443995" y="89060"/>
                    <a:pt x="6443995" y="198922"/>
                  </a:cubicBezTo>
                  <a:lnTo>
                    <a:pt x="6443995" y="1193511"/>
                  </a:lnTo>
                  <a:lnTo>
                    <a:pt x="6443995" y="1193511"/>
                  </a:lnTo>
                  <a:lnTo>
                    <a:pt x="0" y="1193511"/>
                  </a:lnTo>
                  <a:lnTo>
                    <a:pt x="0" y="1193511"/>
                  </a:lnTo>
                  <a:lnTo>
                    <a:pt x="0" y="198922"/>
                  </a:lnTo>
                  <a:cubicBezTo>
                    <a:pt x="0" y="89060"/>
                    <a:pt x="89060" y="0"/>
                    <a:pt x="19892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38272" tIns="138272" rIns="138272" bIns="80010" numCol="1" spcCol="1270" anchor="t" anchorCtr="0">
              <a:noAutofit/>
            </a:bodyPr>
            <a:lstStyle/>
            <a:p>
              <a:pPr lvl="0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Стиль</a:t>
              </a:r>
              <a:r>
                <a:rPr lang="ru-RU" sz="25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тон отношений, задаваемый на уроке, </a:t>
              </a:r>
              <a:r>
                <a:rPr lang="ru-RU" sz="25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создают </a:t>
              </a:r>
              <a:r>
                <a:rPr lang="ru-RU" sz="25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атмосферу сотрудничества, сотворчества, психологического </a:t>
              </a:r>
              <a:r>
                <a:rPr lang="ru-RU" sz="25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комфорта.</a:t>
              </a:r>
              <a:endParaRPr lang="ru-RU" sz="25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ая соединительная линия 18"/>
            <p:cNvSpPr/>
            <p:nvPr/>
          </p:nvSpPr>
          <p:spPr>
            <a:xfrm>
              <a:off x="2037318" y="5078231"/>
              <a:ext cx="6567129" cy="0"/>
            </a:xfrm>
            <a:prstGeom prst="line">
              <a:avLst/>
            </a:prstGeom>
            <a:sp3d z="127000" prstMaterial="matte"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ая соединительная линия 19"/>
            <p:cNvSpPr/>
            <p:nvPr/>
          </p:nvSpPr>
          <p:spPr>
            <a:xfrm>
              <a:off x="395536" y="5139190"/>
              <a:ext cx="8208912" cy="0"/>
            </a:xfrm>
            <a:prstGeom prst="lin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9910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6778"/>
            <a:ext cx="9361040" cy="1069514"/>
          </a:xfrm>
        </p:spPr>
        <p:txBody>
          <a:bodyPr/>
          <a:lstStyle/>
          <a:p>
            <a:pPr algn="ctr"/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Определите, кто выполняет действия?</a:t>
            </a:r>
          </a:p>
        </p:txBody>
      </p:sp>
      <p:graphicFrame>
        <p:nvGraphicFramePr>
          <p:cNvPr id="6" name="Group 3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81195580"/>
              </p:ext>
            </p:extLst>
          </p:nvPr>
        </p:nvGraphicFramePr>
        <p:xfrm>
          <a:off x="250825" y="1403794"/>
          <a:ext cx="8642350" cy="5337574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665413"/>
                <a:gridCol w="2435225"/>
                <a:gridCol w="3541712"/>
              </a:tblGrid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Традиционная система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ФКГОС</a:t>
                      </a:r>
                    </a:p>
                  </a:txBody>
                  <a:tcPr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Системно–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деятельностный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подход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</a:p>
                  </a:txBody>
                  <a:tcPr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Ставит цели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84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Планирует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Выполняет учебные действия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Контролирует и корректирует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51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Оценивает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914650" y="2748734"/>
            <a:ext cx="2376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914650" y="3561862"/>
            <a:ext cx="2376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914650" y="5170442"/>
            <a:ext cx="2376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914650" y="5985462"/>
            <a:ext cx="2376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2960059" y="4365137"/>
            <a:ext cx="23565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Учащийся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91138" y="2656331"/>
            <a:ext cx="36013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Учащийся вместе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учителем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91139" y="3438750"/>
            <a:ext cx="36013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Учащийся вместе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учителем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91139" y="4395914"/>
            <a:ext cx="36013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Учащийся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91139" y="5047330"/>
            <a:ext cx="36013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Учащийся вместе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учителем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16597" y="5862352"/>
            <a:ext cx="35958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Учащийся вместе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учителем </a:t>
            </a:r>
          </a:p>
        </p:txBody>
      </p:sp>
    </p:spTree>
    <p:extLst>
      <p:ext uri="{BB962C8B-B14F-4D97-AF65-F5344CB8AC3E}">
        <p14:creationId xmlns:p14="http://schemas.microsoft.com/office/powerpoint/2010/main" val="383918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6778"/>
            <a:ext cx="9361040" cy="1069514"/>
          </a:xfrm>
        </p:spPr>
        <p:txBody>
          <a:bodyPr/>
          <a:lstStyle/>
          <a:p>
            <a:pPr algn="ctr"/>
            <a:r>
              <a:rPr lang="ru-RU" sz="4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Критерии эффективности урока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40768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latinLnBrk="0">
              <a:lnSpc>
                <a:spcPct val="8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через открытие</a:t>
            </a:r>
          </a:p>
          <a:p>
            <a:pPr marL="342900" lvl="0" indent="-342900" latinLnBrk="0">
              <a:lnSpc>
                <a:spcPct val="8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Самоопределение обучаемого к выполнению той или иной образовательной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latinLnBrk="0">
              <a:lnSpc>
                <a:spcPct val="8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дискуссий, обсуждений</a:t>
            </a:r>
          </a:p>
          <a:p>
            <a:pPr marL="342900" lvl="0" indent="-342900" latinLnBrk="0">
              <a:lnSpc>
                <a:spcPct val="8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личности</a:t>
            </a:r>
          </a:p>
          <a:p>
            <a:pPr marL="342900" lvl="0" indent="-342900" latinLnBrk="0">
              <a:lnSpc>
                <a:spcPct val="8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ученика проектировать предстоящую деятельность</a:t>
            </a:r>
          </a:p>
          <a:p>
            <a:pPr marL="342900" lvl="0" indent="-342900" latinLnBrk="0">
              <a:lnSpc>
                <a:spcPct val="8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Демократичность,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</a:t>
            </a:r>
          </a:p>
          <a:p>
            <a:pPr marL="342900" lvl="0" indent="-342900" latinLnBrk="0">
              <a:lnSpc>
                <a:spcPct val="8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учеником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latinLnBrk="0">
              <a:lnSpc>
                <a:spcPct val="8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затруднений и поиск путей их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latinLnBrk="0">
              <a:lnSpc>
                <a:spcPct val="8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ученикам в коллективном поиске приходить к открытию </a:t>
            </a:r>
          </a:p>
          <a:p>
            <a:pPr marL="342900" lvl="0" indent="-342900" latinLnBrk="0">
              <a:lnSpc>
                <a:spcPct val="8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испытывает радость от преодоленной трудности учения</a:t>
            </a:r>
          </a:p>
          <a:p>
            <a:pPr marL="342900" lvl="0" indent="-342900" latinLnBrk="0">
              <a:lnSpc>
                <a:spcPct val="8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управляет деятельностью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720840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«Мои </a:t>
            </a: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будут узнавать новое 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 от </a:t>
            </a: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меня, они будут 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</a:t>
            </a: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это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</a:t>
            </a: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</a:t>
            </a: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– помочь 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              раскрыться</a:t>
            </a: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развить собственные 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идеи».</a:t>
            </a:r>
          </a:p>
          <a:p>
            <a:pPr algn="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Иоганн Генрих Песталоцци</a:t>
            </a:r>
          </a:p>
        </p:txBody>
      </p:sp>
    </p:spTree>
    <p:extLst>
      <p:ext uri="{BB962C8B-B14F-4D97-AF65-F5344CB8AC3E}">
        <p14:creationId xmlns:p14="http://schemas.microsoft.com/office/powerpoint/2010/main" val="6486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48" y="2921169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Спасибо за внимание!</a:t>
            </a:r>
            <a:endParaRPr lang="ru-RU" sz="6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16778"/>
            <a:ext cx="9217024" cy="1069514"/>
          </a:xfrm>
        </p:spPr>
        <p:txBody>
          <a:bodyPr/>
          <a:lstStyle/>
          <a:p>
            <a:pPr algn="ctr"/>
            <a:r>
              <a:rPr lang="ru-RU" sz="4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Системно-</a:t>
            </a:r>
            <a:r>
              <a:rPr lang="ru-RU" sz="4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деятельностный</a:t>
            </a:r>
            <a:r>
              <a:rPr lang="ru-RU" sz="4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подход</a:t>
            </a:r>
            <a:endParaRPr lang="ru-RU" sz="4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61925" y="1268760"/>
            <a:ext cx="8820150" cy="9144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1" lang="ru-RU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kumimoji="1"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развитие личности учащегося на основе освоения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1"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универсальных способов </a:t>
            </a:r>
            <a:r>
              <a:rPr kumimoji="1"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деятельности</a:t>
            </a:r>
            <a:endParaRPr kumimoji="1"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26" y="2269149"/>
            <a:ext cx="8820149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педагогическая задача:</a:t>
            </a:r>
          </a:p>
          <a:p>
            <a:pPr marL="609600" indent="-609600" algn="ctr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defRPr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условий, инициирующих 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defRPr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45688" y="3804024"/>
            <a:ext cx="2879725" cy="295275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i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Чему учить?</a:t>
            </a:r>
          </a:p>
          <a:p>
            <a:pPr algn="ctr">
              <a:defRPr/>
            </a:pPr>
            <a:endParaRPr lang="ru-RU" sz="1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132137" y="3589711"/>
            <a:ext cx="2879725" cy="31670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i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</a:t>
            </a:r>
            <a:endParaRPr lang="ru-RU" sz="3200" b="1" i="1" dirty="0" smtClean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b="1" i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учить</a:t>
            </a:r>
            <a:r>
              <a:rPr lang="ru-RU" sz="3200" b="1" i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defRPr/>
            </a:pPr>
            <a:endParaRPr lang="ru-RU" sz="1200" b="1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102350" y="3767511"/>
            <a:ext cx="2879725" cy="302577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i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учить?</a:t>
            </a:r>
          </a:p>
          <a:p>
            <a:pPr algn="ctr"/>
            <a:endParaRPr lang="ru-RU" sz="12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</a:t>
            </a:r>
          </a:p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1827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36512" y="16778"/>
            <a:ext cx="9217024" cy="1069514"/>
          </a:xfrm>
        </p:spPr>
        <p:txBody>
          <a:bodyPr/>
          <a:lstStyle/>
          <a:p>
            <a:pPr algn="ctr"/>
            <a:r>
              <a:rPr lang="ru-RU" sz="4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Системно-</a:t>
            </a:r>
            <a:r>
              <a:rPr lang="ru-RU" sz="4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деятельностный</a:t>
            </a:r>
            <a:r>
              <a:rPr lang="ru-RU" sz="4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подход</a:t>
            </a:r>
            <a:endParaRPr lang="ru-RU" sz="4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135" y="1196752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latinLnBrk="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обучения, при котором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знания в готовом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виде, а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добывает в процессе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собственной  учебно-познавательной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</p:txBody>
      </p:sp>
      <p:pic>
        <p:nvPicPr>
          <p:cNvPr id="1026" name="Picture 2" descr="C:\Users\Мария\Downloads\Kids-at-school-vector\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17483" r="2361" b="21729"/>
          <a:stretch/>
        </p:blipFill>
        <p:spPr bwMode="auto">
          <a:xfrm>
            <a:off x="1964791" y="3402872"/>
            <a:ext cx="5214418" cy="332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  <a:t>Требования к уроку 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  <a:t/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</a:b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  <a:t>в 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  <a:t>соответствии с ФГОС</a:t>
            </a:r>
            <a:endParaRPr lang="ru-RU" sz="4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27621" y="1268883"/>
            <a:ext cx="7488757" cy="5256337"/>
            <a:chOff x="1331715" y="1268883"/>
            <a:chExt cx="6336553" cy="5256337"/>
          </a:xfrm>
        </p:grpSpPr>
        <p:sp>
          <p:nvSpPr>
            <p:cNvPr id="7" name="Полилиния 6"/>
            <p:cNvSpPr/>
            <p:nvPr/>
          </p:nvSpPr>
          <p:spPr>
            <a:xfrm>
              <a:off x="2505602" y="1280306"/>
              <a:ext cx="5161533" cy="979449"/>
            </a:xfrm>
            <a:custGeom>
              <a:avLst/>
              <a:gdLst>
                <a:gd name="connsiteX0" fmla="*/ 163245 w 979449"/>
                <a:gd name="connsiteY0" fmla="*/ 0 h 5161533"/>
                <a:gd name="connsiteX1" fmla="*/ 816204 w 979449"/>
                <a:gd name="connsiteY1" fmla="*/ 0 h 5161533"/>
                <a:gd name="connsiteX2" fmla="*/ 979449 w 979449"/>
                <a:gd name="connsiteY2" fmla="*/ 163245 h 5161533"/>
                <a:gd name="connsiteX3" fmla="*/ 979449 w 979449"/>
                <a:gd name="connsiteY3" fmla="*/ 5161533 h 5161533"/>
                <a:gd name="connsiteX4" fmla="*/ 979449 w 979449"/>
                <a:gd name="connsiteY4" fmla="*/ 5161533 h 5161533"/>
                <a:gd name="connsiteX5" fmla="*/ 0 w 979449"/>
                <a:gd name="connsiteY5" fmla="*/ 5161533 h 5161533"/>
                <a:gd name="connsiteX6" fmla="*/ 0 w 979449"/>
                <a:gd name="connsiteY6" fmla="*/ 5161533 h 5161533"/>
                <a:gd name="connsiteX7" fmla="*/ 0 w 979449"/>
                <a:gd name="connsiteY7" fmla="*/ 163245 h 5161533"/>
                <a:gd name="connsiteX8" fmla="*/ 163245 w 979449"/>
                <a:gd name="connsiteY8" fmla="*/ 0 h 51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449" h="5161533">
                  <a:moveTo>
                    <a:pt x="979449" y="860276"/>
                  </a:moveTo>
                  <a:lnTo>
                    <a:pt x="979449" y="4301257"/>
                  </a:lnTo>
                  <a:cubicBezTo>
                    <a:pt x="979449" y="4776374"/>
                    <a:pt x="965580" y="5161530"/>
                    <a:pt x="948472" y="5161530"/>
                  </a:cubicBezTo>
                  <a:lnTo>
                    <a:pt x="0" y="5161530"/>
                  </a:lnTo>
                  <a:lnTo>
                    <a:pt x="0" y="5161530"/>
                  </a:lnTo>
                  <a:lnTo>
                    <a:pt x="0" y="3"/>
                  </a:lnTo>
                  <a:lnTo>
                    <a:pt x="0" y="3"/>
                  </a:lnTo>
                  <a:lnTo>
                    <a:pt x="948472" y="3"/>
                  </a:lnTo>
                  <a:cubicBezTo>
                    <a:pt x="965580" y="3"/>
                    <a:pt x="979449" y="385159"/>
                    <a:pt x="979449" y="860276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1" tIns="85912" rIns="124012" bIns="85914" numCol="1" spcCol="1270" anchor="ctr" anchorCtr="0">
              <a:noAutofit/>
            </a:bodyPr>
            <a:lstStyle/>
            <a:p>
              <a:pPr marL="0" lvl="1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800" b="1" i="1" kern="1200" dirty="0" smtClean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Формирование предметных </a:t>
              </a:r>
            </a:p>
            <a:p>
              <a:pPr marL="0" lvl="1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800" b="1" i="1" kern="1200" dirty="0" smtClean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результатов</a:t>
              </a:r>
              <a:endParaRPr lang="ru-RU" sz="28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331715" y="1268883"/>
              <a:ext cx="1173887" cy="1002295"/>
            </a:xfrm>
            <a:custGeom>
              <a:avLst/>
              <a:gdLst>
                <a:gd name="connsiteX0" fmla="*/ 0 w 1173887"/>
                <a:gd name="connsiteY0" fmla="*/ 167053 h 1002295"/>
                <a:gd name="connsiteX1" fmla="*/ 167053 w 1173887"/>
                <a:gd name="connsiteY1" fmla="*/ 0 h 1002295"/>
                <a:gd name="connsiteX2" fmla="*/ 1006834 w 1173887"/>
                <a:gd name="connsiteY2" fmla="*/ 0 h 1002295"/>
                <a:gd name="connsiteX3" fmla="*/ 1173887 w 1173887"/>
                <a:gd name="connsiteY3" fmla="*/ 167053 h 1002295"/>
                <a:gd name="connsiteX4" fmla="*/ 1173887 w 1173887"/>
                <a:gd name="connsiteY4" fmla="*/ 835242 h 1002295"/>
                <a:gd name="connsiteX5" fmla="*/ 1006834 w 1173887"/>
                <a:gd name="connsiteY5" fmla="*/ 1002295 h 1002295"/>
                <a:gd name="connsiteX6" fmla="*/ 167053 w 1173887"/>
                <a:gd name="connsiteY6" fmla="*/ 1002295 h 1002295"/>
                <a:gd name="connsiteX7" fmla="*/ 0 w 1173887"/>
                <a:gd name="connsiteY7" fmla="*/ 835242 h 1002295"/>
                <a:gd name="connsiteX8" fmla="*/ 0 w 1173887"/>
                <a:gd name="connsiteY8" fmla="*/ 167053 h 1002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87" h="1002295">
                  <a:moveTo>
                    <a:pt x="0" y="167053"/>
                  </a:moveTo>
                  <a:cubicBezTo>
                    <a:pt x="0" y="74792"/>
                    <a:pt x="74792" y="0"/>
                    <a:pt x="167053" y="0"/>
                  </a:cubicBezTo>
                  <a:lnTo>
                    <a:pt x="1006834" y="0"/>
                  </a:lnTo>
                  <a:cubicBezTo>
                    <a:pt x="1099095" y="0"/>
                    <a:pt x="1173887" y="74792"/>
                    <a:pt x="1173887" y="167053"/>
                  </a:cubicBezTo>
                  <a:lnTo>
                    <a:pt x="1173887" y="835242"/>
                  </a:lnTo>
                  <a:cubicBezTo>
                    <a:pt x="1173887" y="927503"/>
                    <a:pt x="1099095" y="1002295"/>
                    <a:pt x="1006834" y="1002295"/>
                  </a:cubicBezTo>
                  <a:lnTo>
                    <a:pt x="167053" y="1002295"/>
                  </a:lnTo>
                  <a:cubicBezTo>
                    <a:pt x="74792" y="1002295"/>
                    <a:pt x="0" y="927503"/>
                    <a:pt x="0" y="835242"/>
                  </a:cubicBezTo>
                  <a:lnTo>
                    <a:pt x="0" y="16705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0858" tIns="149893" rIns="250858" bIns="149893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300" kern="1200" dirty="0" smtClean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lang="ru-RU" sz="53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505602" y="2343817"/>
              <a:ext cx="5161533" cy="979449"/>
            </a:xfrm>
            <a:custGeom>
              <a:avLst/>
              <a:gdLst>
                <a:gd name="connsiteX0" fmla="*/ 163245 w 979449"/>
                <a:gd name="connsiteY0" fmla="*/ 0 h 5161533"/>
                <a:gd name="connsiteX1" fmla="*/ 816204 w 979449"/>
                <a:gd name="connsiteY1" fmla="*/ 0 h 5161533"/>
                <a:gd name="connsiteX2" fmla="*/ 979449 w 979449"/>
                <a:gd name="connsiteY2" fmla="*/ 163245 h 5161533"/>
                <a:gd name="connsiteX3" fmla="*/ 979449 w 979449"/>
                <a:gd name="connsiteY3" fmla="*/ 5161533 h 5161533"/>
                <a:gd name="connsiteX4" fmla="*/ 979449 w 979449"/>
                <a:gd name="connsiteY4" fmla="*/ 5161533 h 5161533"/>
                <a:gd name="connsiteX5" fmla="*/ 0 w 979449"/>
                <a:gd name="connsiteY5" fmla="*/ 5161533 h 5161533"/>
                <a:gd name="connsiteX6" fmla="*/ 0 w 979449"/>
                <a:gd name="connsiteY6" fmla="*/ 5161533 h 5161533"/>
                <a:gd name="connsiteX7" fmla="*/ 0 w 979449"/>
                <a:gd name="connsiteY7" fmla="*/ 163245 h 5161533"/>
                <a:gd name="connsiteX8" fmla="*/ 163245 w 979449"/>
                <a:gd name="connsiteY8" fmla="*/ 0 h 51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449" h="5161533">
                  <a:moveTo>
                    <a:pt x="979449" y="860276"/>
                  </a:moveTo>
                  <a:lnTo>
                    <a:pt x="979449" y="4301257"/>
                  </a:lnTo>
                  <a:cubicBezTo>
                    <a:pt x="979449" y="4776374"/>
                    <a:pt x="965580" y="5161530"/>
                    <a:pt x="948472" y="5161530"/>
                  </a:cubicBezTo>
                  <a:lnTo>
                    <a:pt x="0" y="5161530"/>
                  </a:lnTo>
                  <a:lnTo>
                    <a:pt x="0" y="5161530"/>
                  </a:lnTo>
                  <a:lnTo>
                    <a:pt x="0" y="3"/>
                  </a:lnTo>
                  <a:lnTo>
                    <a:pt x="0" y="3"/>
                  </a:lnTo>
                  <a:lnTo>
                    <a:pt x="948472" y="3"/>
                  </a:lnTo>
                  <a:cubicBezTo>
                    <a:pt x="965580" y="3"/>
                    <a:pt x="979449" y="385159"/>
                    <a:pt x="979449" y="860276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1256455"/>
                <a:satOff val="-1094"/>
                <a:lumOff val="-1"/>
                <a:alphaOff val="0"/>
              </a:schemeClr>
            </a:lnRef>
            <a:fillRef idx="1">
              <a:schemeClr val="accent2">
                <a:tint val="40000"/>
                <a:alpha val="90000"/>
                <a:hueOff val="1256455"/>
                <a:satOff val="-1094"/>
                <a:lumOff val="-1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1256455"/>
                <a:satOff val="-1094"/>
                <a:lumOff val="-1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1" tIns="85912" rIns="124012" bIns="85914" numCol="1" spcCol="1270" anchor="ctr" anchorCtr="0">
              <a:noAutofit/>
            </a:bodyPr>
            <a:lstStyle/>
            <a:p>
              <a:pPr marL="0" lvl="1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800" b="1" i="1" kern="1200" dirty="0" smtClean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Формирование универсальных </a:t>
              </a:r>
            </a:p>
            <a:p>
              <a:pPr marL="0" lvl="1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800" b="1" i="1" kern="1200" dirty="0" smtClean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учебных действий </a:t>
              </a:r>
              <a:endParaRPr lang="ru-RU" sz="28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331715" y="2332393"/>
              <a:ext cx="1173887" cy="1002295"/>
            </a:xfrm>
            <a:custGeom>
              <a:avLst/>
              <a:gdLst>
                <a:gd name="connsiteX0" fmla="*/ 0 w 1173887"/>
                <a:gd name="connsiteY0" fmla="*/ 167053 h 1002295"/>
                <a:gd name="connsiteX1" fmla="*/ 167053 w 1173887"/>
                <a:gd name="connsiteY1" fmla="*/ 0 h 1002295"/>
                <a:gd name="connsiteX2" fmla="*/ 1006834 w 1173887"/>
                <a:gd name="connsiteY2" fmla="*/ 0 h 1002295"/>
                <a:gd name="connsiteX3" fmla="*/ 1173887 w 1173887"/>
                <a:gd name="connsiteY3" fmla="*/ 167053 h 1002295"/>
                <a:gd name="connsiteX4" fmla="*/ 1173887 w 1173887"/>
                <a:gd name="connsiteY4" fmla="*/ 835242 h 1002295"/>
                <a:gd name="connsiteX5" fmla="*/ 1006834 w 1173887"/>
                <a:gd name="connsiteY5" fmla="*/ 1002295 h 1002295"/>
                <a:gd name="connsiteX6" fmla="*/ 167053 w 1173887"/>
                <a:gd name="connsiteY6" fmla="*/ 1002295 h 1002295"/>
                <a:gd name="connsiteX7" fmla="*/ 0 w 1173887"/>
                <a:gd name="connsiteY7" fmla="*/ 835242 h 1002295"/>
                <a:gd name="connsiteX8" fmla="*/ 0 w 1173887"/>
                <a:gd name="connsiteY8" fmla="*/ 167053 h 1002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87" h="1002295">
                  <a:moveTo>
                    <a:pt x="0" y="167053"/>
                  </a:moveTo>
                  <a:cubicBezTo>
                    <a:pt x="0" y="74792"/>
                    <a:pt x="74792" y="0"/>
                    <a:pt x="167053" y="0"/>
                  </a:cubicBezTo>
                  <a:lnTo>
                    <a:pt x="1006834" y="0"/>
                  </a:lnTo>
                  <a:cubicBezTo>
                    <a:pt x="1099095" y="0"/>
                    <a:pt x="1173887" y="74792"/>
                    <a:pt x="1173887" y="167053"/>
                  </a:cubicBezTo>
                  <a:lnTo>
                    <a:pt x="1173887" y="835242"/>
                  </a:lnTo>
                  <a:cubicBezTo>
                    <a:pt x="1173887" y="927503"/>
                    <a:pt x="1099095" y="1002295"/>
                    <a:pt x="1006834" y="1002295"/>
                  </a:cubicBezTo>
                  <a:lnTo>
                    <a:pt x="167053" y="1002295"/>
                  </a:lnTo>
                  <a:cubicBezTo>
                    <a:pt x="74792" y="1002295"/>
                    <a:pt x="0" y="927503"/>
                    <a:pt x="0" y="835242"/>
                  </a:cubicBezTo>
                  <a:lnTo>
                    <a:pt x="0" y="16705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1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0858" tIns="149893" rIns="250858" bIns="149893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300" kern="1200" smtClean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lang="ru-RU" sz="53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505602" y="3407327"/>
              <a:ext cx="5161533" cy="979449"/>
            </a:xfrm>
            <a:custGeom>
              <a:avLst/>
              <a:gdLst>
                <a:gd name="connsiteX0" fmla="*/ 163245 w 979449"/>
                <a:gd name="connsiteY0" fmla="*/ 0 h 5161533"/>
                <a:gd name="connsiteX1" fmla="*/ 816204 w 979449"/>
                <a:gd name="connsiteY1" fmla="*/ 0 h 5161533"/>
                <a:gd name="connsiteX2" fmla="*/ 979449 w 979449"/>
                <a:gd name="connsiteY2" fmla="*/ 163245 h 5161533"/>
                <a:gd name="connsiteX3" fmla="*/ 979449 w 979449"/>
                <a:gd name="connsiteY3" fmla="*/ 5161533 h 5161533"/>
                <a:gd name="connsiteX4" fmla="*/ 979449 w 979449"/>
                <a:gd name="connsiteY4" fmla="*/ 5161533 h 5161533"/>
                <a:gd name="connsiteX5" fmla="*/ 0 w 979449"/>
                <a:gd name="connsiteY5" fmla="*/ 5161533 h 5161533"/>
                <a:gd name="connsiteX6" fmla="*/ 0 w 979449"/>
                <a:gd name="connsiteY6" fmla="*/ 5161533 h 5161533"/>
                <a:gd name="connsiteX7" fmla="*/ 0 w 979449"/>
                <a:gd name="connsiteY7" fmla="*/ 163245 h 5161533"/>
                <a:gd name="connsiteX8" fmla="*/ 163245 w 979449"/>
                <a:gd name="connsiteY8" fmla="*/ 0 h 51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449" h="5161533">
                  <a:moveTo>
                    <a:pt x="979449" y="860276"/>
                  </a:moveTo>
                  <a:lnTo>
                    <a:pt x="979449" y="4301257"/>
                  </a:lnTo>
                  <a:cubicBezTo>
                    <a:pt x="979449" y="4776374"/>
                    <a:pt x="965580" y="5161530"/>
                    <a:pt x="948472" y="5161530"/>
                  </a:cubicBezTo>
                  <a:lnTo>
                    <a:pt x="0" y="5161530"/>
                  </a:lnTo>
                  <a:lnTo>
                    <a:pt x="0" y="5161530"/>
                  </a:lnTo>
                  <a:lnTo>
                    <a:pt x="0" y="3"/>
                  </a:lnTo>
                  <a:lnTo>
                    <a:pt x="0" y="3"/>
                  </a:lnTo>
                  <a:lnTo>
                    <a:pt x="948472" y="3"/>
                  </a:lnTo>
                  <a:cubicBezTo>
                    <a:pt x="965580" y="3"/>
                    <a:pt x="979449" y="385159"/>
                    <a:pt x="979449" y="860276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lnRef>
            <a:fillRef idx="1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1" tIns="85913" rIns="124012" bIns="85913" numCol="1" spcCol="1270" anchor="ctr" anchorCtr="0">
              <a:noAutofit/>
            </a:bodyPr>
            <a:lstStyle/>
            <a:p>
              <a:pPr marL="0" lvl="1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800" b="1" i="1" kern="1200" dirty="0" smtClean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Создание комфортной среды</a:t>
              </a:r>
              <a:endParaRPr lang="ru-RU" sz="28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331715" y="3395904"/>
              <a:ext cx="1173887" cy="1002295"/>
            </a:xfrm>
            <a:custGeom>
              <a:avLst/>
              <a:gdLst>
                <a:gd name="connsiteX0" fmla="*/ 0 w 1173887"/>
                <a:gd name="connsiteY0" fmla="*/ 167053 h 1002295"/>
                <a:gd name="connsiteX1" fmla="*/ 167053 w 1173887"/>
                <a:gd name="connsiteY1" fmla="*/ 0 h 1002295"/>
                <a:gd name="connsiteX2" fmla="*/ 1006834 w 1173887"/>
                <a:gd name="connsiteY2" fmla="*/ 0 h 1002295"/>
                <a:gd name="connsiteX3" fmla="*/ 1173887 w 1173887"/>
                <a:gd name="connsiteY3" fmla="*/ 167053 h 1002295"/>
                <a:gd name="connsiteX4" fmla="*/ 1173887 w 1173887"/>
                <a:gd name="connsiteY4" fmla="*/ 835242 h 1002295"/>
                <a:gd name="connsiteX5" fmla="*/ 1006834 w 1173887"/>
                <a:gd name="connsiteY5" fmla="*/ 1002295 h 1002295"/>
                <a:gd name="connsiteX6" fmla="*/ 167053 w 1173887"/>
                <a:gd name="connsiteY6" fmla="*/ 1002295 h 1002295"/>
                <a:gd name="connsiteX7" fmla="*/ 0 w 1173887"/>
                <a:gd name="connsiteY7" fmla="*/ 835242 h 1002295"/>
                <a:gd name="connsiteX8" fmla="*/ 0 w 1173887"/>
                <a:gd name="connsiteY8" fmla="*/ 167053 h 1002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87" h="1002295">
                  <a:moveTo>
                    <a:pt x="0" y="167053"/>
                  </a:moveTo>
                  <a:cubicBezTo>
                    <a:pt x="0" y="74792"/>
                    <a:pt x="74792" y="0"/>
                    <a:pt x="167053" y="0"/>
                  </a:cubicBezTo>
                  <a:lnTo>
                    <a:pt x="1006834" y="0"/>
                  </a:lnTo>
                  <a:cubicBezTo>
                    <a:pt x="1099095" y="0"/>
                    <a:pt x="1173887" y="74792"/>
                    <a:pt x="1173887" y="167053"/>
                  </a:cubicBezTo>
                  <a:lnTo>
                    <a:pt x="1173887" y="835242"/>
                  </a:lnTo>
                  <a:cubicBezTo>
                    <a:pt x="1173887" y="927503"/>
                    <a:pt x="1099095" y="1002295"/>
                    <a:pt x="1006834" y="1002295"/>
                  </a:cubicBezTo>
                  <a:lnTo>
                    <a:pt x="167053" y="1002295"/>
                  </a:lnTo>
                  <a:cubicBezTo>
                    <a:pt x="74792" y="1002295"/>
                    <a:pt x="0" y="927503"/>
                    <a:pt x="0" y="835242"/>
                  </a:cubicBezTo>
                  <a:lnTo>
                    <a:pt x="0" y="16705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1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0858" tIns="149893" rIns="250858" bIns="149893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300" kern="1200" smtClean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lang="ru-RU" sz="53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505602" y="4470837"/>
              <a:ext cx="5161533" cy="979449"/>
            </a:xfrm>
            <a:custGeom>
              <a:avLst/>
              <a:gdLst>
                <a:gd name="connsiteX0" fmla="*/ 163245 w 979449"/>
                <a:gd name="connsiteY0" fmla="*/ 0 h 5161533"/>
                <a:gd name="connsiteX1" fmla="*/ 816204 w 979449"/>
                <a:gd name="connsiteY1" fmla="*/ 0 h 5161533"/>
                <a:gd name="connsiteX2" fmla="*/ 979449 w 979449"/>
                <a:gd name="connsiteY2" fmla="*/ 163245 h 5161533"/>
                <a:gd name="connsiteX3" fmla="*/ 979449 w 979449"/>
                <a:gd name="connsiteY3" fmla="*/ 5161533 h 5161533"/>
                <a:gd name="connsiteX4" fmla="*/ 979449 w 979449"/>
                <a:gd name="connsiteY4" fmla="*/ 5161533 h 5161533"/>
                <a:gd name="connsiteX5" fmla="*/ 0 w 979449"/>
                <a:gd name="connsiteY5" fmla="*/ 5161533 h 5161533"/>
                <a:gd name="connsiteX6" fmla="*/ 0 w 979449"/>
                <a:gd name="connsiteY6" fmla="*/ 5161533 h 5161533"/>
                <a:gd name="connsiteX7" fmla="*/ 0 w 979449"/>
                <a:gd name="connsiteY7" fmla="*/ 163245 h 5161533"/>
                <a:gd name="connsiteX8" fmla="*/ 163245 w 979449"/>
                <a:gd name="connsiteY8" fmla="*/ 0 h 51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449" h="5161533">
                  <a:moveTo>
                    <a:pt x="979449" y="860276"/>
                  </a:moveTo>
                  <a:lnTo>
                    <a:pt x="979449" y="4301257"/>
                  </a:lnTo>
                  <a:cubicBezTo>
                    <a:pt x="979449" y="4776374"/>
                    <a:pt x="965580" y="5161530"/>
                    <a:pt x="948472" y="5161530"/>
                  </a:cubicBezTo>
                  <a:lnTo>
                    <a:pt x="0" y="5161530"/>
                  </a:lnTo>
                  <a:lnTo>
                    <a:pt x="0" y="5161530"/>
                  </a:lnTo>
                  <a:lnTo>
                    <a:pt x="0" y="3"/>
                  </a:lnTo>
                  <a:lnTo>
                    <a:pt x="0" y="3"/>
                  </a:lnTo>
                  <a:lnTo>
                    <a:pt x="948472" y="3"/>
                  </a:lnTo>
                  <a:cubicBezTo>
                    <a:pt x="965580" y="3"/>
                    <a:pt x="979449" y="385159"/>
                    <a:pt x="979449" y="860276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3769366"/>
                <a:satOff val="-3283"/>
                <a:lumOff val="-4"/>
                <a:alphaOff val="0"/>
              </a:schemeClr>
            </a:lnRef>
            <a:fillRef idx="1">
              <a:schemeClr val="accent2">
                <a:tint val="40000"/>
                <a:alpha val="90000"/>
                <a:hueOff val="3769366"/>
                <a:satOff val="-3283"/>
                <a:lumOff val="-4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3769366"/>
                <a:satOff val="-3283"/>
                <a:lumOff val="-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1" tIns="85913" rIns="124012" bIns="85913" numCol="1" spcCol="1270" anchor="ctr" anchorCtr="0">
              <a:noAutofit/>
            </a:bodyPr>
            <a:lstStyle/>
            <a:p>
              <a:pPr marL="0" lvl="1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800" b="1" i="1" kern="1200" dirty="0" smtClean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Смена видов деятельности</a:t>
              </a:r>
              <a:endParaRPr lang="ru-RU" sz="28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331715" y="4459415"/>
              <a:ext cx="1173887" cy="1002295"/>
            </a:xfrm>
            <a:custGeom>
              <a:avLst/>
              <a:gdLst>
                <a:gd name="connsiteX0" fmla="*/ 0 w 1173887"/>
                <a:gd name="connsiteY0" fmla="*/ 167053 h 1002295"/>
                <a:gd name="connsiteX1" fmla="*/ 167053 w 1173887"/>
                <a:gd name="connsiteY1" fmla="*/ 0 h 1002295"/>
                <a:gd name="connsiteX2" fmla="*/ 1006834 w 1173887"/>
                <a:gd name="connsiteY2" fmla="*/ 0 h 1002295"/>
                <a:gd name="connsiteX3" fmla="*/ 1173887 w 1173887"/>
                <a:gd name="connsiteY3" fmla="*/ 167053 h 1002295"/>
                <a:gd name="connsiteX4" fmla="*/ 1173887 w 1173887"/>
                <a:gd name="connsiteY4" fmla="*/ 835242 h 1002295"/>
                <a:gd name="connsiteX5" fmla="*/ 1006834 w 1173887"/>
                <a:gd name="connsiteY5" fmla="*/ 1002295 h 1002295"/>
                <a:gd name="connsiteX6" fmla="*/ 167053 w 1173887"/>
                <a:gd name="connsiteY6" fmla="*/ 1002295 h 1002295"/>
                <a:gd name="connsiteX7" fmla="*/ 0 w 1173887"/>
                <a:gd name="connsiteY7" fmla="*/ 835242 h 1002295"/>
                <a:gd name="connsiteX8" fmla="*/ 0 w 1173887"/>
                <a:gd name="connsiteY8" fmla="*/ 167053 h 1002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87" h="1002295">
                  <a:moveTo>
                    <a:pt x="0" y="167053"/>
                  </a:moveTo>
                  <a:cubicBezTo>
                    <a:pt x="0" y="74792"/>
                    <a:pt x="74792" y="0"/>
                    <a:pt x="167053" y="0"/>
                  </a:cubicBezTo>
                  <a:lnTo>
                    <a:pt x="1006834" y="0"/>
                  </a:lnTo>
                  <a:cubicBezTo>
                    <a:pt x="1099095" y="0"/>
                    <a:pt x="1173887" y="74792"/>
                    <a:pt x="1173887" y="167053"/>
                  </a:cubicBezTo>
                  <a:lnTo>
                    <a:pt x="1173887" y="835242"/>
                  </a:lnTo>
                  <a:cubicBezTo>
                    <a:pt x="1173887" y="927503"/>
                    <a:pt x="1099095" y="1002295"/>
                    <a:pt x="1006834" y="1002295"/>
                  </a:cubicBezTo>
                  <a:lnTo>
                    <a:pt x="167053" y="1002295"/>
                  </a:lnTo>
                  <a:cubicBezTo>
                    <a:pt x="74792" y="1002295"/>
                    <a:pt x="0" y="927503"/>
                    <a:pt x="0" y="835242"/>
                  </a:cubicBezTo>
                  <a:lnTo>
                    <a:pt x="0" y="16705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1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0858" tIns="149893" rIns="250858" bIns="149893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300" kern="1200" smtClean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endParaRPr lang="ru-RU" sz="53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506735" y="5534348"/>
              <a:ext cx="5161533" cy="979449"/>
            </a:xfrm>
            <a:custGeom>
              <a:avLst/>
              <a:gdLst>
                <a:gd name="connsiteX0" fmla="*/ 163245 w 979449"/>
                <a:gd name="connsiteY0" fmla="*/ 0 h 5161533"/>
                <a:gd name="connsiteX1" fmla="*/ 816204 w 979449"/>
                <a:gd name="connsiteY1" fmla="*/ 0 h 5161533"/>
                <a:gd name="connsiteX2" fmla="*/ 979449 w 979449"/>
                <a:gd name="connsiteY2" fmla="*/ 163245 h 5161533"/>
                <a:gd name="connsiteX3" fmla="*/ 979449 w 979449"/>
                <a:gd name="connsiteY3" fmla="*/ 5161533 h 5161533"/>
                <a:gd name="connsiteX4" fmla="*/ 979449 w 979449"/>
                <a:gd name="connsiteY4" fmla="*/ 5161533 h 5161533"/>
                <a:gd name="connsiteX5" fmla="*/ 0 w 979449"/>
                <a:gd name="connsiteY5" fmla="*/ 5161533 h 5161533"/>
                <a:gd name="connsiteX6" fmla="*/ 0 w 979449"/>
                <a:gd name="connsiteY6" fmla="*/ 5161533 h 5161533"/>
                <a:gd name="connsiteX7" fmla="*/ 0 w 979449"/>
                <a:gd name="connsiteY7" fmla="*/ 163245 h 5161533"/>
                <a:gd name="connsiteX8" fmla="*/ 163245 w 979449"/>
                <a:gd name="connsiteY8" fmla="*/ 0 h 51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449" h="5161533">
                  <a:moveTo>
                    <a:pt x="979449" y="860276"/>
                  </a:moveTo>
                  <a:lnTo>
                    <a:pt x="979449" y="4301257"/>
                  </a:lnTo>
                  <a:cubicBezTo>
                    <a:pt x="979449" y="4776374"/>
                    <a:pt x="965580" y="5161530"/>
                    <a:pt x="948472" y="5161530"/>
                  </a:cubicBezTo>
                  <a:lnTo>
                    <a:pt x="0" y="5161530"/>
                  </a:lnTo>
                  <a:lnTo>
                    <a:pt x="0" y="5161530"/>
                  </a:lnTo>
                  <a:lnTo>
                    <a:pt x="0" y="3"/>
                  </a:lnTo>
                  <a:lnTo>
                    <a:pt x="0" y="3"/>
                  </a:lnTo>
                  <a:lnTo>
                    <a:pt x="948472" y="3"/>
                  </a:lnTo>
                  <a:cubicBezTo>
                    <a:pt x="965580" y="3"/>
                    <a:pt x="979449" y="385159"/>
                    <a:pt x="979449" y="860276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lnRef>
            <a:fill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1" tIns="85913" rIns="124012" bIns="85913" numCol="1" spcCol="1270" anchor="ctr" anchorCtr="0">
              <a:noAutofit/>
            </a:bodyPr>
            <a:lstStyle/>
            <a:p>
              <a:pPr marL="0" lvl="1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800" b="1" i="1" kern="1200" dirty="0" smtClean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Обучение в деятельности (учить</a:t>
              </a:r>
            </a:p>
            <a:p>
              <a:pPr marL="0" lvl="1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800" b="1" i="1" kern="1200" dirty="0" smtClean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ученика самого добывать знания)  </a:t>
              </a:r>
              <a:endParaRPr lang="ru-RU" sz="28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331715" y="5522925"/>
              <a:ext cx="1175019" cy="1002295"/>
            </a:xfrm>
            <a:custGeom>
              <a:avLst/>
              <a:gdLst>
                <a:gd name="connsiteX0" fmla="*/ 0 w 1175019"/>
                <a:gd name="connsiteY0" fmla="*/ 167053 h 1002295"/>
                <a:gd name="connsiteX1" fmla="*/ 167053 w 1175019"/>
                <a:gd name="connsiteY1" fmla="*/ 0 h 1002295"/>
                <a:gd name="connsiteX2" fmla="*/ 1007966 w 1175019"/>
                <a:gd name="connsiteY2" fmla="*/ 0 h 1002295"/>
                <a:gd name="connsiteX3" fmla="*/ 1175019 w 1175019"/>
                <a:gd name="connsiteY3" fmla="*/ 167053 h 1002295"/>
                <a:gd name="connsiteX4" fmla="*/ 1175019 w 1175019"/>
                <a:gd name="connsiteY4" fmla="*/ 835242 h 1002295"/>
                <a:gd name="connsiteX5" fmla="*/ 1007966 w 1175019"/>
                <a:gd name="connsiteY5" fmla="*/ 1002295 h 1002295"/>
                <a:gd name="connsiteX6" fmla="*/ 167053 w 1175019"/>
                <a:gd name="connsiteY6" fmla="*/ 1002295 h 1002295"/>
                <a:gd name="connsiteX7" fmla="*/ 0 w 1175019"/>
                <a:gd name="connsiteY7" fmla="*/ 835242 h 1002295"/>
                <a:gd name="connsiteX8" fmla="*/ 0 w 1175019"/>
                <a:gd name="connsiteY8" fmla="*/ 167053 h 1002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019" h="1002295">
                  <a:moveTo>
                    <a:pt x="0" y="167053"/>
                  </a:moveTo>
                  <a:cubicBezTo>
                    <a:pt x="0" y="74792"/>
                    <a:pt x="74792" y="0"/>
                    <a:pt x="167053" y="0"/>
                  </a:cubicBezTo>
                  <a:lnTo>
                    <a:pt x="1007966" y="0"/>
                  </a:lnTo>
                  <a:cubicBezTo>
                    <a:pt x="1100227" y="0"/>
                    <a:pt x="1175019" y="74792"/>
                    <a:pt x="1175019" y="167053"/>
                  </a:cubicBezTo>
                  <a:lnTo>
                    <a:pt x="1175019" y="835242"/>
                  </a:lnTo>
                  <a:cubicBezTo>
                    <a:pt x="1175019" y="927503"/>
                    <a:pt x="1100227" y="1002295"/>
                    <a:pt x="1007966" y="1002295"/>
                  </a:cubicBezTo>
                  <a:lnTo>
                    <a:pt x="167053" y="1002295"/>
                  </a:lnTo>
                  <a:cubicBezTo>
                    <a:pt x="74792" y="1002295"/>
                    <a:pt x="0" y="927503"/>
                    <a:pt x="0" y="835242"/>
                  </a:cubicBezTo>
                  <a:lnTo>
                    <a:pt x="0" y="16705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1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0858" tIns="149893" rIns="250858" bIns="149893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300" kern="1200" smtClean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  <a:endParaRPr lang="ru-RU" sz="53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7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Результат современного урока</a:t>
            </a:r>
            <a:r>
              <a:rPr lang="ru-RU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:</a:t>
            </a:r>
            <a:endParaRPr lang="ru-RU" sz="4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648072"/>
          </a:xfrm>
        </p:spPr>
        <p:txBody>
          <a:bodyPr/>
          <a:lstStyle/>
          <a:p>
            <a:pPr algn="ctr"/>
            <a:r>
              <a:rPr lang="ru-RU" sz="4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endParaRPr lang="ru-RU" sz="40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68953579"/>
              </p:ext>
            </p:extLst>
          </p:nvPr>
        </p:nvGraphicFramePr>
        <p:xfrm>
          <a:off x="683568" y="1988840"/>
          <a:ext cx="777686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6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  <a:t>Методические принципы 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  <a:t/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</a:b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  <a:t>современного 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  <a:t>урока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1772816"/>
            <a:ext cx="44644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Субъективизация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Метапредметность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Коммуникативность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Рефлексивность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Импровизационность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Мария\Downloads\School-girl-vector\05 GIRLS2-150pp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9" t="10062" r="10006" b="10338"/>
          <a:stretch/>
        </p:blipFill>
        <p:spPr bwMode="auto">
          <a:xfrm>
            <a:off x="4862123" y="1994110"/>
            <a:ext cx="3796456" cy="37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5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6778"/>
            <a:ext cx="9361040" cy="1069514"/>
          </a:xfrm>
        </p:spPr>
        <p:txBody>
          <a:bodyPr/>
          <a:lstStyle/>
          <a:p>
            <a:pPr algn="ctr"/>
            <a:r>
              <a:rPr lang="ru-RU" sz="4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  <a:t>Требования </a:t>
            </a:r>
            <a:r>
              <a:rPr lang="ru-RU" sz="4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  <a:t>к </a:t>
            </a:r>
            <a:r>
              <a:rPr lang="ru-RU" sz="4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  <a:t>современному уроку</a:t>
            </a:r>
            <a:endParaRPr lang="ru-RU" sz="4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49542" y="1628800"/>
            <a:ext cx="8244916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учащихся на всех этапах урока.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выступает в роли организатора,     а не информатора.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рефлексия учащихся на уроке.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степень речевой активности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15247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  <a:t>Ключевые моменты организации 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  <a:t/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</a:b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  <a:t>современного 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  <a:cs typeface="+mj-cs"/>
              </a:rPr>
              <a:t>урока:</a:t>
            </a:r>
            <a:endParaRPr lang="ru-RU" sz="4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46080251"/>
              </p:ext>
            </p:extLst>
          </p:nvPr>
        </p:nvGraphicFramePr>
        <p:xfrm>
          <a:off x="251520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9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1110</Words>
  <Application>Microsoft Office PowerPoint</Application>
  <PresentationFormat>Экран (4:3)</PresentationFormat>
  <Paragraphs>214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Office Theme</vt:lpstr>
      <vt:lpstr>Custom Design</vt:lpstr>
      <vt:lpstr>Презентация PowerPoint</vt:lpstr>
      <vt:lpstr> </vt:lpstr>
      <vt:lpstr>Системно-деятельностный подход</vt:lpstr>
      <vt:lpstr>Системно-деятельностный подход</vt:lpstr>
      <vt:lpstr>Требования к уроку  в соответствии с ФГОС</vt:lpstr>
      <vt:lpstr>Результат современного урока:</vt:lpstr>
      <vt:lpstr>Методические принципы  современного урока</vt:lpstr>
      <vt:lpstr>Требования к современному уроку</vt:lpstr>
      <vt:lpstr>Ключевые моменты организации  современного урока:</vt:lpstr>
      <vt:lpstr>Ключевые моменты организации  современного урока:</vt:lpstr>
      <vt:lpstr>Презентация PowerPoint</vt:lpstr>
      <vt:lpstr>Учебная задача</vt:lpstr>
      <vt:lpstr>Образовательные результаты</vt:lpstr>
      <vt:lpstr>Образовательные результаты</vt:lpstr>
      <vt:lpstr>Образовательные результаты</vt:lpstr>
      <vt:lpstr>Цель </vt:lpstr>
      <vt:lpstr>Главная идея реализации содержания</vt:lpstr>
      <vt:lpstr>Организация учебной деятельности на уроке</vt:lpstr>
      <vt:lpstr>Организация учебной деятельности на уроке</vt:lpstr>
      <vt:lpstr>Организация учебной деятельности на уроке</vt:lpstr>
      <vt:lpstr>Организация учебной деятельности на уроке</vt:lpstr>
      <vt:lpstr>Организация учебной деятельности на уроке</vt:lpstr>
      <vt:lpstr>Организация учебной деятельности на уроке</vt:lpstr>
      <vt:lpstr>Учитель на современном уроке:</vt:lpstr>
      <vt:lpstr>Учитель на современном уроке:</vt:lpstr>
      <vt:lpstr>Определите, кто выполняет действия?</vt:lpstr>
      <vt:lpstr>Критерии эффективности урока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Мария</cp:lastModifiedBy>
  <cp:revision>66</cp:revision>
  <cp:lastPrinted>2016-08-13T18:55:55Z</cp:lastPrinted>
  <dcterms:created xsi:type="dcterms:W3CDTF">2014-04-01T16:35:38Z</dcterms:created>
  <dcterms:modified xsi:type="dcterms:W3CDTF">2016-08-22T15:45:35Z</dcterms:modified>
</cp:coreProperties>
</file>